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02"/>
  </p:notesMasterIdLst>
  <p:handoutMasterIdLst>
    <p:handoutMasterId r:id="rId103"/>
  </p:handoutMasterIdLst>
  <p:sldIdLst>
    <p:sldId id="966" r:id="rId2"/>
    <p:sldId id="630" r:id="rId3"/>
    <p:sldId id="1444" r:id="rId4"/>
    <p:sldId id="1446" r:id="rId5"/>
    <p:sldId id="1167" r:id="rId6"/>
    <p:sldId id="1168" r:id="rId7"/>
    <p:sldId id="1329" r:id="rId8"/>
    <p:sldId id="1330" r:id="rId9"/>
    <p:sldId id="1331" r:id="rId10"/>
    <p:sldId id="1169" r:id="rId11"/>
    <p:sldId id="1332" r:id="rId12"/>
    <p:sldId id="1333" r:id="rId13"/>
    <p:sldId id="1170" r:id="rId14"/>
    <p:sldId id="1336" r:id="rId15"/>
    <p:sldId id="1335" r:id="rId16"/>
    <p:sldId id="1171" r:id="rId17"/>
    <p:sldId id="1172" r:id="rId18"/>
    <p:sldId id="1337" r:id="rId19"/>
    <p:sldId id="1338" r:id="rId20"/>
    <p:sldId id="1339" r:id="rId21"/>
    <p:sldId id="1340" r:id="rId22"/>
    <p:sldId id="1342" r:id="rId23"/>
    <p:sldId id="1363" r:id="rId24"/>
    <p:sldId id="1343" r:id="rId25"/>
    <p:sldId id="1344" r:id="rId26"/>
    <p:sldId id="1345" r:id="rId27"/>
    <p:sldId id="1365" r:id="rId28"/>
    <p:sldId id="1364" r:id="rId29"/>
    <p:sldId id="1346" r:id="rId30"/>
    <p:sldId id="1366" r:id="rId31"/>
    <p:sldId id="1367" r:id="rId32"/>
    <p:sldId id="1369" r:id="rId33"/>
    <p:sldId id="1432" r:id="rId34"/>
    <p:sldId id="1434" r:id="rId35"/>
    <p:sldId id="1433" r:id="rId36"/>
    <p:sldId id="1361" r:id="rId37"/>
    <p:sldId id="1362" r:id="rId38"/>
    <p:sldId id="1371" r:id="rId39"/>
    <p:sldId id="1428" r:id="rId40"/>
    <p:sldId id="1429" r:id="rId41"/>
    <p:sldId id="1430" r:id="rId42"/>
    <p:sldId id="1431" r:id="rId43"/>
    <p:sldId id="1212" r:id="rId44"/>
    <p:sldId id="1356" r:id="rId45"/>
    <p:sldId id="1359" r:id="rId46"/>
    <p:sldId id="1358" r:id="rId47"/>
    <p:sldId id="1445" r:id="rId48"/>
    <p:sldId id="1360" r:id="rId49"/>
    <p:sldId id="1355" r:id="rId50"/>
    <p:sldId id="1435" r:id="rId51"/>
    <p:sldId id="1436" r:id="rId52"/>
    <p:sldId id="1437" r:id="rId53"/>
    <p:sldId id="1438" r:id="rId54"/>
    <p:sldId id="1439" r:id="rId55"/>
    <p:sldId id="1440" r:id="rId56"/>
    <p:sldId id="1441" r:id="rId57"/>
    <p:sldId id="1181" r:id="rId58"/>
    <p:sldId id="1442" r:id="rId59"/>
    <p:sldId id="1179" r:id="rId60"/>
    <p:sldId id="1443" r:id="rId61"/>
    <p:sldId id="1447" r:id="rId62"/>
    <p:sldId id="1448" r:id="rId63"/>
    <p:sldId id="1373" r:id="rId64"/>
    <p:sldId id="1374" r:id="rId65"/>
    <p:sldId id="1375" r:id="rId66"/>
    <p:sldId id="1376" r:id="rId67"/>
    <p:sldId id="1377" r:id="rId68"/>
    <p:sldId id="1378" r:id="rId69"/>
    <p:sldId id="1379" r:id="rId70"/>
    <p:sldId id="1380" r:id="rId71"/>
    <p:sldId id="1381" r:id="rId72"/>
    <p:sldId id="1382" r:id="rId73"/>
    <p:sldId id="1383" r:id="rId74"/>
    <p:sldId id="1384" r:id="rId75"/>
    <p:sldId id="1385" r:id="rId76"/>
    <p:sldId id="1386" r:id="rId77"/>
    <p:sldId id="1387" r:id="rId78"/>
    <p:sldId id="1388" r:id="rId79"/>
    <p:sldId id="1389" r:id="rId80"/>
    <p:sldId id="1390" r:id="rId81"/>
    <p:sldId id="1391" r:id="rId82"/>
    <p:sldId id="1392" r:id="rId83"/>
    <p:sldId id="1393" r:id="rId84"/>
    <p:sldId id="1394" r:id="rId85"/>
    <p:sldId id="1395" r:id="rId86"/>
    <p:sldId id="1396" r:id="rId87"/>
    <p:sldId id="1397" r:id="rId88"/>
    <p:sldId id="1398" r:id="rId89"/>
    <p:sldId id="1399" r:id="rId90"/>
    <p:sldId id="1400" r:id="rId91"/>
    <p:sldId id="1401" r:id="rId92"/>
    <p:sldId id="1402" r:id="rId93"/>
    <p:sldId id="1403" r:id="rId94"/>
    <p:sldId id="1404" r:id="rId95"/>
    <p:sldId id="1405" r:id="rId96"/>
    <p:sldId id="1406" r:id="rId97"/>
    <p:sldId id="1407" r:id="rId98"/>
    <p:sldId id="1408" r:id="rId99"/>
    <p:sldId id="1409" r:id="rId100"/>
    <p:sldId id="958" r:id="rId10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BE648D0C-C13B-41E5-9D61-E0C2C1F62644}">
          <p14:sldIdLst>
            <p14:sldId id="966"/>
            <p14:sldId id="630"/>
            <p14:sldId id="1444"/>
            <p14:sldId id="1446"/>
            <p14:sldId id="1167"/>
            <p14:sldId id="1168"/>
            <p14:sldId id="1329"/>
            <p14:sldId id="1330"/>
            <p14:sldId id="1331"/>
            <p14:sldId id="1169"/>
            <p14:sldId id="1332"/>
            <p14:sldId id="1333"/>
            <p14:sldId id="1170"/>
            <p14:sldId id="1336"/>
            <p14:sldId id="1335"/>
            <p14:sldId id="1171"/>
            <p14:sldId id="1172"/>
            <p14:sldId id="1337"/>
            <p14:sldId id="1338"/>
            <p14:sldId id="1339"/>
            <p14:sldId id="1340"/>
            <p14:sldId id="1342"/>
            <p14:sldId id="1363"/>
            <p14:sldId id="1343"/>
            <p14:sldId id="1344"/>
            <p14:sldId id="1345"/>
            <p14:sldId id="1365"/>
            <p14:sldId id="1364"/>
            <p14:sldId id="1346"/>
            <p14:sldId id="1366"/>
            <p14:sldId id="1367"/>
            <p14:sldId id="1369"/>
            <p14:sldId id="1432"/>
            <p14:sldId id="1434"/>
            <p14:sldId id="1433"/>
            <p14:sldId id="1361"/>
            <p14:sldId id="1362"/>
            <p14:sldId id="1371"/>
            <p14:sldId id="1428"/>
            <p14:sldId id="1429"/>
            <p14:sldId id="1430"/>
            <p14:sldId id="1431"/>
            <p14:sldId id="1212"/>
            <p14:sldId id="1356"/>
            <p14:sldId id="1359"/>
            <p14:sldId id="1358"/>
            <p14:sldId id="1445"/>
            <p14:sldId id="1360"/>
            <p14:sldId id="1355"/>
            <p14:sldId id="1435"/>
            <p14:sldId id="1436"/>
            <p14:sldId id="1437"/>
            <p14:sldId id="1438"/>
            <p14:sldId id="1439"/>
            <p14:sldId id="1440"/>
            <p14:sldId id="1441"/>
            <p14:sldId id="1181"/>
            <p14:sldId id="1442"/>
            <p14:sldId id="1179"/>
            <p14:sldId id="1443"/>
            <p14:sldId id="1447"/>
            <p14:sldId id="1448"/>
            <p14:sldId id="1373"/>
            <p14:sldId id="1374"/>
            <p14:sldId id="1375"/>
            <p14:sldId id="1376"/>
            <p14:sldId id="1377"/>
            <p14:sldId id="1378"/>
            <p14:sldId id="1379"/>
            <p14:sldId id="1380"/>
            <p14:sldId id="1381"/>
            <p14:sldId id="1382"/>
            <p14:sldId id="1383"/>
            <p14:sldId id="1384"/>
            <p14:sldId id="1385"/>
            <p14:sldId id="1386"/>
            <p14:sldId id="1387"/>
            <p14:sldId id="1388"/>
            <p14:sldId id="1389"/>
            <p14:sldId id="1390"/>
            <p14:sldId id="1391"/>
            <p14:sldId id="1392"/>
            <p14:sldId id="1393"/>
            <p14:sldId id="1394"/>
            <p14:sldId id="1395"/>
            <p14:sldId id="1396"/>
            <p14:sldId id="1397"/>
            <p14:sldId id="1398"/>
            <p14:sldId id="1399"/>
            <p14:sldId id="1400"/>
            <p14:sldId id="1401"/>
            <p14:sldId id="1402"/>
            <p14:sldId id="1403"/>
            <p14:sldId id="1404"/>
            <p14:sldId id="1405"/>
            <p14:sldId id="1406"/>
            <p14:sldId id="1407"/>
            <p14:sldId id="1408"/>
            <p14:sldId id="1409"/>
          </p14:sldIdLst>
        </p14:section>
        <p14:section name="默认节" id="{6E68845E-B231-447D-A9BA-E5C0539654ED}">
          <p14:sldIdLst/>
        </p14:section>
        <p14:section name="默认节" id="{9E9800E6-B6A1-447E-B37A-7072DD78B146}">
          <p14:sldIdLst/>
        </p14:section>
        <p14:section name="无标题节" id="{AB5A443B-217D-4BB4-88FB-661DD25AB596}">
          <p14:sldIdLst>
            <p14:sldId id="958"/>
          </p14:sldIdLst>
        </p14:section>
        <p14:section name="无标题节" id="{D2BA2575-2894-4A70-8754-432A2B60A338}">
          <p14:sldIdLst/>
        </p14:section>
        <p14:section name="无标题节" id="{A3B38955-D5E8-4C0D-8385-F3A09683E804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徐泽" initials="徐泽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5830"/>
    <a:srgbClr val="1EE15C"/>
    <a:srgbClr val="D52A2F"/>
    <a:srgbClr val="DD4722"/>
    <a:srgbClr val="231F20"/>
    <a:srgbClr val="0070C0"/>
    <a:srgbClr val="5CAA55"/>
    <a:srgbClr val="B4DD93"/>
    <a:srgbClr val="46B964"/>
    <a:srgbClr val="F9FA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85538" autoAdjust="0"/>
  </p:normalViewPr>
  <p:slideViewPr>
    <p:cSldViewPr>
      <p:cViewPr varScale="1">
        <p:scale>
          <a:sx n="102" d="100"/>
          <a:sy n="102" d="100"/>
        </p:scale>
        <p:origin x="2028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3822" y="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handoutMaster" Target="handoutMasters/handoutMaster1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5/10/relationships/revisionInfo" Target="revisionInfo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8F4DCA-3177-4375-A53D-C33BDF2D97C5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70F7D-486B-488E-8EBC-4D52E95A37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777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DE3B9F-8426-4C0A-B4B6-F9877F22AD29}" type="datetimeFigureOut">
              <a:rPr lang="zh-CN" altLang="en-US" smtClean="0"/>
              <a:pPr/>
              <a:t>2017/9/29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BA66-0B01-47E8-A365-7C30D6EBFF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6274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872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文件结构（续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10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基本语法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3988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标记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523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标记（续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54524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标记（续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10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标记属性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5958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标记属性（续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5742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头部文件内容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89469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头部文件内容概述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9285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7248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HTML</a:t>
            </a:r>
            <a:r>
              <a:rPr lang="zh-CN" altLang="en-US" sz="1200" b="1" dirty="0"/>
              <a:t>基础</a:t>
            </a:r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3786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元信息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06678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元信息（续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7150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元信息（续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30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主体文件内容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018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主体文件内容概述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330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超级链接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5911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超级链接（续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3356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超级链接（续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08112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3899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4981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dirty="0"/>
              <a:t>HTML</a:t>
            </a:r>
            <a:r>
              <a:rPr lang="zh-CN" altLang="en-US" sz="1200" b="1" dirty="0"/>
              <a:t>基础（续</a:t>
            </a:r>
            <a:r>
              <a:rPr lang="en-US" altLang="zh-CN" sz="1200" b="1" dirty="0"/>
              <a:t>1</a:t>
            </a:r>
            <a:r>
              <a:rPr lang="zh-CN" altLang="en-US" sz="1200" b="1" dirty="0"/>
              <a:t>）</a:t>
            </a:r>
            <a:endParaRPr lang="en-US" altLang="zh-CN" sz="1200" b="1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22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17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827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列表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1586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列表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109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列表（续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498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817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表格（续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06718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表格（续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7016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表格（续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407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376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4904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图层（续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8148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脚本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829965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表单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6025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表单概述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50408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表单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6694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表单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17338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表单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920374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表单标记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28656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文本框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0283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文本框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1)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207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296124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190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按钮（续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39397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单选按钮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34729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单选按钮（续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59062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复选框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31422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复选框（续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1261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下拉列表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96255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下拉列表（续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102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文本域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233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文本域（续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1229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374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静态文本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00092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静态文本（续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28950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dirty="0"/>
              <a:t>测试开发环境搭建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535037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测试开发环境搭建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39457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测试开发环境搭建综述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55373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：安装</a:t>
            </a:r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202250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2634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r>
              <a:rPr lang="zh-CN" altLang="en-US" dirty="0"/>
              <a:t>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3552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r>
              <a:rPr lang="zh-CN" altLang="en-US" dirty="0"/>
              <a:t>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781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r>
              <a:rPr lang="zh-CN" altLang="en-US" dirty="0"/>
              <a:t>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922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079184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r>
              <a:rPr lang="zh-CN" altLang="en-US" dirty="0"/>
              <a:t>（续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87458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：安装</a:t>
            </a:r>
            <a:r>
              <a:rPr lang="en-US" altLang="zh-CN" dirty="0"/>
              <a:t>Firefox</a:t>
            </a:r>
            <a:r>
              <a:rPr lang="zh-CN" altLang="en-US" dirty="0"/>
              <a:t>浏览器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29814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：安装</a:t>
            </a:r>
            <a:r>
              <a:rPr lang="en-US" altLang="zh-CN" dirty="0"/>
              <a:t>Firefox</a:t>
            </a:r>
            <a:r>
              <a:rPr lang="zh-CN" altLang="en-US" dirty="0"/>
              <a:t>浏览器驱动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54230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90271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045516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5152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7323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289661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49981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8538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13564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Firebug</a:t>
            </a:r>
            <a:r>
              <a:rPr lang="zh-CN" altLang="en-US" dirty="0"/>
              <a:t>概述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74508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下载</a:t>
            </a:r>
            <a:r>
              <a:rPr lang="en-US" altLang="zh-CN" dirty="0"/>
              <a:t>Firebug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439180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下载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906832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461481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739402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998093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33332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37676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058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622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文件结构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819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132289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FirePath</a:t>
            </a:r>
            <a:r>
              <a:rPr lang="zh-CN" altLang="en-US" dirty="0"/>
              <a:t>概述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3626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下载</a:t>
            </a:r>
            <a:r>
              <a:rPr lang="en-US" altLang="zh-CN" dirty="0" err="1"/>
              <a:t>FirePath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19214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55569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05445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02981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220459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1754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  <a:endParaRPr lang="zh-CN" altLang="en-US" dirty="0">
              <a:ea typeface="宋体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23456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总结和答疑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3DBA66-0B01-47E8-A365-7C30D6EBFF28}" type="slidenum">
              <a:rPr lang="zh-CN" altLang="en-US" smtClean="0"/>
              <a:pPr/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605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4067944" y="108"/>
            <a:ext cx="5076056" cy="68400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87976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/>
              <a:t>内容标题</a:t>
            </a:r>
          </a:p>
        </p:txBody>
      </p:sp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00B050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216000"/>
            <a:ext cx="1836000" cy="7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036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971600" y="1916831"/>
            <a:ext cx="6984776" cy="3672409"/>
          </a:xfrm>
          <a:noFill/>
        </p:spPr>
        <p:txBody>
          <a:bodyPr>
            <a:normAutofit/>
          </a:bodyPr>
          <a:lstStyle>
            <a:lvl1pPr marL="457200" indent="-457200" algn="l">
              <a:buFont typeface="+mj-lt"/>
              <a:buAutoNum type="arabicPeriod"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本节内容</a:t>
            </a:r>
            <a:endParaRPr lang="en-US" altLang="zh-CN" dirty="0"/>
          </a:p>
          <a:p>
            <a:r>
              <a:rPr lang="zh-CN" altLang="en-US" dirty="0"/>
              <a:t>本节内容</a:t>
            </a:r>
          </a:p>
        </p:txBody>
      </p:sp>
      <p:sp>
        <p:nvSpPr>
          <p:cNvPr id="9" name="十字形 8"/>
          <p:cNvSpPr/>
          <p:nvPr userDrawn="1"/>
        </p:nvSpPr>
        <p:spPr>
          <a:xfrm>
            <a:off x="142844" y="6215082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十字形 9"/>
          <p:cNvSpPr/>
          <p:nvPr userDrawn="1"/>
        </p:nvSpPr>
        <p:spPr>
          <a:xfrm>
            <a:off x="569224" y="600076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548680"/>
            <a:ext cx="9144000" cy="936104"/>
          </a:xfrm>
          <a:prstGeom prst="rect">
            <a:avLst/>
          </a:prstGeom>
          <a:solidFill>
            <a:srgbClr val="DC1F26"/>
          </a:solidFill>
          <a:ln>
            <a:solidFill>
              <a:srgbClr val="DC1F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latin typeface="微软雅黑" pitchFamily="34" charset="-122"/>
                <a:ea typeface="微软雅黑" pitchFamily="34" charset="-122"/>
              </a:rPr>
              <a:t>内容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77487" y="2088879"/>
            <a:ext cx="7772400" cy="1470025"/>
          </a:xfrm>
        </p:spPr>
        <p:txBody>
          <a:bodyPr>
            <a:noAutofit/>
          </a:bodyPr>
          <a:lstStyle>
            <a:lvl1pPr algn="l">
              <a:defRPr sz="6000" b="1"/>
            </a:lvl1pPr>
          </a:lstStyle>
          <a:p>
            <a:r>
              <a:rPr lang="zh-CN" altLang="en-US" dirty="0"/>
              <a:t>课程标题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75255" y="3564703"/>
            <a:ext cx="4256785" cy="622920"/>
          </a:xfrm>
          <a:solidFill>
            <a:srgbClr val="DC1F26"/>
          </a:solidFill>
        </p:spPr>
        <p:txBody>
          <a:bodyPr/>
          <a:lstStyle>
            <a:lvl1pPr marL="0" indent="0" algn="l">
              <a:buNone/>
              <a:defRPr b="1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 课程英文副标题</a:t>
            </a: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0" hasCustomPrompt="1"/>
          </p:nvPr>
        </p:nvSpPr>
        <p:spPr>
          <a:xfrm>
            <a:off x="2483768" y="3558904"/>
            <a:ext cx="4392513" cy="647675"/>
          </a:xfrm>
        </p:spPr>
        <p:txBody>
          <a:bodyPr>
            <a:noAutofit/>
          </a:bodyPr>
          <a:lstStyle>
            <a:lvl1pPr algn="r">
              <a:buNone/>
              <a:defRPr sz="4000" b="1">
                <a:solidFill>
                  <a:srgbClr val="00B0F0"/>
                </a:solidFill>
              </a:defRPr>
            </a:lvl1pPr>
          </a:lstStyle>
          <a:p>
            <a:pPr lvl="0"/>
            <a:r>
              <a:rPr lang="en-US" altLang="zh-CN" dirty="0"/>
              <a:t>DAY01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216000"/>
            <a:ext cx="1836000" cy="7709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/>
              <a:t>知识点标题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sp>
        <p:nvSpPr>
          <p:cNvPr id="8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知识讲解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216000"/>
            <a:ext cx="1836000" cy="7709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 userDrawn="1"/>
        </p:nvSpPr>
        <p:spPr>
          <a:xfrm>
            <a:off x="0" y="2566527"/>
            <a:ext cx="468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67544" y="260648"/>
            <a:ext cx="6768752" cy="713088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/>
              <a:t>知识点标题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11" name="十字形 10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十字形 13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009507"/>
          </a:xfrm>
        </p:spPr>
        <p:txBody>
          <a:bodyPr wrap="square">
            <a:spAutoFit/>
          </a:bodyPr>
          <a:lstStyle>
            <a:lvl1pPr>
              <a:lnSpc>
                <a:spcPct val="120000"/>
              </a:lnSpc>
              <a:defRPr sz="2400"/>
            </a:lvl1pPr>
            <a:lvl2pPr>
              <a:lnSpc>
                <a:spcPct val="120000"/>
              </a:lnSpc>
              <a:defRPr sz="2200"/>
            </a:lvl2pPr>
            <a:lvl3pPr marL="914400" indent="0">
              <a:buNone/>
              <a:defRPr sz="1800">
                <a:solidFill>
                  <a:srgbClr val="00B0F0"/>
                </a:solidFill>
              </a:defRPr>
            </a:lvl3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  <a:endParaRPr lang="en-US" altLang="zh-CN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216000"/>
            <a:ext cx="1836000" cy="77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007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知识讲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半闭框 8"/>
          <p:cNvSpPr/>
          <p:nvPr userDrawn="1"/>
        </p:nvSpPr>
        <p:spPr>
          <a:xfrm>
            <a:off x="0" y="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89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内容占位符 15"/>
          <p:cNvSpPr>
            <a:spLocks noGrp="1"/>
          </p:cNvSpPr>
          <p:nvPr>
            <p:ph sz="quarter" idx="10"/>
          </p:nvPr>
        </p:nvSpPr>
        <p:spPr>
          <a:xfrm>
            <a:off x="611561" y="404664"/>
            <a:ext cx="7920880" cy="6048672"/>
          </a:xfrm>
        </p:spPr>
        <p:txBody>
          <a:bodyPr/>
          <a:lstStyle>
            <a:lvl1pPr>
              <a:defRPr sz="2400"/>
            </a:lvl1pPr>
            <a:lvl2pPr>
              <a:defRPr sz="18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堂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课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堂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练习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/>
              <a:t>课堂练习标题</a:t>
            </a:r>
          </a:p>
        </p:txBody>
      </p:sp>
      <p:sp>
        <p:nvSpPr>
          <p:cNvPr id="15" name="内容占位符 15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1406" y="6390448"/>
            <a:ext cx="396138" cy="396138"/>
            <a:chOff x="71406" y="6069958"/>
            <a:chExt cx="716628" cy="716628"/>
          </a:xfrm>
        </p:grpSpPr>
        <p:sp>
          <p:nvSpPr>
            <p:cNvPr id="9" name="十字形 8"/>
            <p:cNvSpPr/>
            <p:nvPr userDrawn="1"/>
          </p:nvSpPr>
          <p:spPr>
            <a:xfrm>
              <a:off x="71406" y="6282586"/>
              <a:ext cx="504000" cy="504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十字形 9"/>
            <p:cNvSpPr/>
            <p:nvPr userDrawn="1"/>
          </p:nvSpPr>
          <p:spPr>
            <a:xfrm>
              <a:off x="500034" y="6069958"/>
              <a:ext cx="288000" cy="288000"/>
            </a:xfrm>
            <a:prstGeom prst="plus">
              <a:avLst>
                <a:gd name="adj" fmla="val 3784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216000"/>
            <a:ext cx="1836000" cy="7709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实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代码</a:t>
            </a:r>
            <a:endParaRPr lang="en-US" altLang="zh-CN" sz="1600" b="1" dirty="0">
              <a:solidFill>
                <a:srgbClr val="F9FAFB"/>
              </a:solidFill>
            </a:endParaRPr>
          </a:p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实践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2800" b="1"/>
            </a:lvl1pPr>
          </a:lstStyle>
          <a:p>
            <a:r>
              <a:rPr lang="zh-CN" altLang="en-US" dirty="0"/>
              <a:t>代码实践标题</a:t>
            </a:r>
          </a:p>
        </p:txBody>
      </p:sp>
      <p:sp>
        <p:nvSpPr>
          <p:cNvPr id="9" name="半闭框 8"/>
          <p:cNvSpPr/>
          <p:nvPr userDrawn="1"/>
        </p:nvSpPr>
        <p:spPr>
          <a:xfrm rot="10800000">
            <a:off x="3923928" y="2969498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419964" y="5143489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15"/>
          <p:cNvSpPr>
            <a:spLocks noGrp="1"/>
          </p:cNvSpPr>
          <p:nvPr>
            <p:ph sz="quarter" idx="10"/>
          </p:nvPr>
        </p:nvSpPr>
        <p:spPr>
          <a:xfrm>
            <a:off x="611560" y="1628800"/>
            <a:ext cx="8136903" cy="48245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400"/>
            </a:lvl2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216000"/>
            <a:ext cx="1836000" cy="7709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知识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 txBox="1">
            <a:spLocks/>
          </p:cNvSpPr>
          <p:nvPr userDrawn="1"/>
        </p:nvSpPr>
        <p:spPr>
          <a:xfrm>
            <a:off x="0" y="2564904"/>
            <a:ext cx="468000" cy="1496289"/>
          </a:xfrm>
          <a:prstGeom prst="rect">
            <a:avLst/>
          </a:prstGeom>
          <a:solidFill>
            <a:srgbClr val="7030A0"/>
          </a:solidFill>
          <a:ln>
            <a:solidFill>
              <a:srgbClr val="7030A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91439" tIns="45720" rIns="91439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pPr algn="ctr"/>
            <a:r>
              <a:rPr lang="zh-CN" altLang="en-US" sz="1600" b="1" dirty="0">
                <a:solidFill>
                  <a:srgbClr val="F9FAFB"/>
                </a:solidFill>
              </a:rPr>
              <a:t>知识案例</a:t>
            </a:r>
            <a:endParaRPr lang="en-US" altLang="zh-CN" sz="1600" b="1" dirty="0">
              <a:solidFill>
                <a:srgbClr val="F9FAFB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71472" y="571482"/>
            <a:ext cx="5643602" cy="1047757"/>
          </a:xfrm>
        </p:spPr>
        <p:txBody>
          <a:bodyPr>
            <a:noAutofit/>
          </a:bodyPr>
          <a:lstStyle>
            <a:lvl1pPr algn="l">
              <a:defRPr sz="3200" b="1"/>
            </a:lvl1pPr>
          </a:lstStyle>
          <a:p>
            <a:r>
              <a:rPr lang="zh-CN" altLang="en-US" dirty="0"/>
              <a:t>知识案例标题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71472" y="1714488"/>
            <a:ext cx="8215370" cy="4667283"/>
          </a:xfrm>
        </p:spPr>
        <p:txBody>
          <a:bodyPr>
            <a:normAutofit/>
          </a:bodyPr>
          <a:lstStyle>
            <a:lvl1pPr marL="0" indent="0" algn="l">
              <a:buFont typeface="Arial" pitchFamily="34" charset="0"/>
              <a:buNone/>
              <a:defRPr sz="2400" b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知识案例内容</a:t>
            </a:r>
          </a:p>
        </p:txBody>
      </p:sp>
      <p:sp>
        <p:nvSpPr>
          <p:cNvPr id="9" name="半闭框 8"/>
          <p:cNvSpPr/>
          <p:nvPr userDrawn="1"/>
        </p:nvSpPr>
        <p:spPr>
          <a:xfrm>
            <a:off x="285720" y="214290"/>
            <a:ext cx="2071702" cy="2143140"/>
          </a:xfrm>
          <a:prstGeom prst="halfFrame">
            <a:avLst>
              <a:gd name="adj1" fmla="val 3684"/>
              <a:gd name="adj2" fmla="val 506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0" name="半闭框 9"/>
          <p:cNvSpPr/>
          <p:nvPr userDrawn="1"/>
        </p:nvSpPr>
        <p:spPr>
          <a:xfrm rot="10800000">
            <a:off x="7277120" y="5000635"/>
            <a:ext cx="1724036" cy="1714511"/>
          </a:xfrm>
          <a:prstGeom prst="halfFrame">
            <a:avLst>
              <a:gd name="adj1" fmla="val 2490"/>
              <a:gd name="adj2" fmla="val 249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effectLst>
                <a:glow rad="101600">
                  <a:schemeClr val="tx1">
                    <a:alpha val="60000"/>
                  </a:schemeClr>
                </a:glow>
              </a:effectLst>
            </a:endParaRPr>
          </a:p>
        </p:txBody>
      </p:sp>
      <p:sp>
        <p:nvSpPr>
          <p:cNvPr id="11" name="十字形 10"/>
          <p:cNvSpPr/>
          <p:nvPr userDrawn="1"/>
        </p:nvSpPr>
        <p:spPr>
          <a:xfrm>
            <a:off x="71406" y="6282586"/>
            <a:ext cx="504000" cy="504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十字形 13"/>
          <p:cNvSpPr/>
          <p:nvPr userDrawn="1"/>
        </p:nvSpPr>
        <p:spPr>
          <a:xfrm>
            <a:off x="500034" y="6069958"/>
            <a:ext cx="288000" cy="288000"/>
          </a:xfrm>
          <a:prstGeom prst="plus">
            <a:avLst>
              <a:gd name="adj" fmla="val 37842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216000"/>
            <a:ext cx="1836000" cy="77098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928662" y="2060848"/>
            <a:ext cx="6786610" cy="1047757"/>
          </a:xfrm>
        </p:spPr>
        <p:txBody>
          <a:bodyPr>
            <a:noAutofit/>
          </a:bodyPr>
          <a:lstStyle>
            <a:lvl1pPr algn="l">
              <a:defRPr sz="4800" b="1"/>
            </a:lvl1pPr>
          </a:lstStyle>
          <a:p>
            <a:r>
              <a:rPr lang="zh-CN" altLang="en-US" dirty="0"/>
              <a:t>内容标题</a:t>
            </a:r>
          </a:p>
        </p:txBody>
      </p:sp>
      <p:sp>
        <p:nvSpPr>
          <p:cNvPr id="9" name="圆角矩形 8"/>
          <p:cNvSpPr/>
          <p:nvPr userDrawn="1"/>
        </p:nvSpPr>
        <p:spPr>
          <a:xfrm>
            <a:off x="899592" y="3161931"/>
            <a:ext cx="6840760" cy="216024"/>
          </a:xfrm>
          <a:prstGeom prst="roundRect">
            <a:avLst/>
          </a:prstGeom>
          <a:solidFill>
            <a:srgbClr val="DC1F26"/>
          </a:solidFill>
          <a:ln w="38100">
            <a:noFill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000" y="216000"/>
            <a:ext cx="1836000" cy="77098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31F2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0" r:id="rId1"/>
    <p:sldLayoutId id="2147483709" r:id="rId2"/>
    <p:sldLayoutId id="2147483722" r:id="rId3"/>
    <p:sldLayoutId id="2147483732" r:id="rId4"/>
    <p:sldLayoutId id="2147483728" r:id="rId5"/>
    <p:sldLayoutId id="2147483726" r:id="rId6"/>
    <p:sldLayoutId id="2147483725" r:id="rId7"/>
    <p:sldLayoutId id="2147483727" r:id="rId8"/>
    <p:sldLayoutId id="2147483723" r:id="rId9"/>
    <p:sldLayoutId id="2147483731" r:id="rId10"/>
    <p:sldLayoutId id="214748372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b="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9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7487" y="1700808"/>
            <a:ext cx="7772400" cy="1470025"/>
          </a:xfrm>
        </p:spPr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Python</a:t>
            </a:r>
            <a:r>
              <a:rPr lang="zh-CN" altLang="en-US" dirty="0"/>
              <a:t>实现</a:t>
            </a:r>
            <a:r>
              <a:rPr lang="en-US" altLang="zh-CN" dirty="0"/>
              <a:t>Selenium</a:t>
            </a:r>
            <a:r>
              <a:rPr lang="zh-CN" altLang="en-US" dirty="0"/>
              <a:t>自动化测试</a:t>
            </a: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251520" y="3583659"/>
            <a:ext cx="5256584" cy="622920"/>
          </a:xfrm>
        </p:spPr>
        <p:txBody>
          <a:bodyPr>
            <a:normAutofit fontScale="92500"/>
          </a:bodyPr>
          <a:lstStyle/>
          <a:p>
            <a:r>
              <a:rPr lang="en-US" altLang="zh-CN" dirty="0"/>
              <a:t>SELENIUM WITH PYTHON</a:t>
            </a:r>
            <a:endParaRPr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3519810" y="3558904"/>
            <a:ext cx="5588694" cy="647675"/>
          </a:xfrm>
        </p:spPr>
        <p:txBody>
          <a:bodyPr/>
          <a:lstStyle/>
          <a:p>
            <a:pPr algn="ctr"/>
            <a:r>
              <a:rPr lang="en-US" altLang="zh-CN" sz="3600" dirty="0"/>
              <a:t>DAY03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96645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文档结构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560701"/>
          </a:xfrm>
        </p:spPr>
        <p:txBody>
          <a:bodyPr/>
          <a:lstStyle/>
          <a:p>
            <a:r>
              <a:rPr lang="zh-CN" altLang="en-US" dirty="0"/>
              <a:t>一个最简单的网页：</a:t>
            </a:r>
            <a:r>
              <a:rPr lang="en-US" altLang="zh-CN" dirty="0"/>
              <a:t>demo01.html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9"/>
          <p:cNvSpPr txBox="1">
            <a:spLocks noChangeArrowheads="1"/>
          </p:cNvSpPr>
          <p:nvPr/>
        </p:nvSpPr>
        <p:spPr>
          <a:xfrm>
            <a:off x="899592" y="1772816"/>
            <a:ext cx="4824536" cy="460851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endParaRPr lang="en-US" altLang="zh-CN" sz="2000" dirty="0">
              <a:solidFill>
                <a:srgbClr val="FF0000"/>
              </a:solidFill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&lt;html&gt;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C000"/>
                </a:solidFill>
              </a:rPr>
              <a:t>      &lt;head&gt;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 	</a:t>
            </a:r>
            <a:r>
              <a:rPr lang="en-US" altLang="zh-CN" sz="2000" dirty="0">
                <a:solidFill>
                  <a:srgbClr val="CF5830"/>
                </a:solidFill>
              </a:rPr>
              <a:t>&lt;title&gt;</a:t>
            </a:r>
            <a:r>
              <a:rPr lang="zh-CN" altLang="en-US" sz="2000" dirty="0">
                <a:solidFill>
                  <a:schemeClr val="bg1"/>
                </a:solidFill>
              </a:rPr>
              <a:t>我的第一个网页</a:t>
            </a:r>
            <a:r>
              <a:rPr lang="en-US" altLang="zh-CN" sz="2000" dirty="0">
                <a:solidFill>
                  <a:srgbClr val="CF5830"/>
                </a:solidFill>
              </a:rPr>
              <a:t>&lt;/title&gt;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FFC000"/>
                </a:solidFill>
              </a:rPr>
              <a:t>&lt;/head&gt;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0070C0"/>
                </a:solidFill>
              </a:rPr>
              <a:t>&lt;body&gt;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	 </a:t>
            </a:r>
            <a:r>
              <a:rPr lang="zh-CN" altLang="en-US" sz="2000" dirty="0">
                <a:solidFill>
                  <a:schemeClr val="bg1"/>
                </a:solidFill>
              </a:rPr>
              <a:t>这是我的第一个网页</a:t>
            </a:r>
            <a:r>
              <a:rPr lang="en-US" altLang="zh-CN" sz="2000" dirty="0">
                <a:solidFill>
                  <a:schemeClr val="bg1"/>
                </a:solidFill>
              </a:rPr>
              <a:t>!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</a:t>
            </a:r>
            <a:r>
              <a:rPr lang="en-US" altLang="zh-CN" sz="2000" dirty="0">
                <a:solidFill>
                  <a:srgbClr val="0070C0"/>
                </a:solidFill>
              </a:rPr>
              <a:t>&lt;/body&gt;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&lt;/html&gt;</a:t>
            </a:r>
            <a:r>
              <a:rPr lang="en-US" altLang="zh-CN" sz="2000" dirty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6" name="矩形 5"/>
          <p:cNvSpPr/>
          <p:nvPr/>
        </p:nvSpPr>
        <p:spPr>
          <a:xfrm>
            <a:off x="938504" y="2204864"/>
            <a:ext cx="4752528" cy="2880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5724128" y="2348880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012160" y="2142584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文档以</a:t>
            </a:r>
            <a:r>
              <a:rPr lang="en-US" altLang="zh-CN" dirty="0"/>
              <a:t>&lt;html&gt;</a:t>
            </a:r>
            <a:r>
              <a:rPr lang="zh-CN" altLang="en-US" dirty="0"/>
              <a:t>开始</a:t>
            </a:r>
          </a:p>
        </p:txBody>
      </p:sp>
      <p:sp>
        <p:nvSpPr>
          <p:cNvPr id="10" name="矩形 9"/>
          <p:cNvSpPr/>
          <p:nvPr/>
        </p:nvSpPr>
        <p:spPr>
          <a:xfrm>
            <a:off x="942416" y="4748512"/>
            <a:ext cx="4752528" cy="288032"/>
          </a:xfrm>
          <a:prstGeom prst="rect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5714400" y="4888616"/>
            <a:ext cx="288032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012160" y="4696396"/>
            <a:ext cx="2736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HTML</a:t>
            </a:r>
            <a:r>
              <a:rPr lang="zh-CN" altLang="en-US" dirty="0"/>
              <a:t>文档以</a:t>
            </a:r>
            <a:r>
              <a:rPr lang="en-US" altLang="zh-CN" dirty="0"/>
              <a:t>&lt;/html&gt;</a:t>
            </a:r>
            <a:r>
              <a:rPr lang="zh-CN" altLang="en-US" dirty="0"/>
              <a:t>结束</a:t>
            </a:r>
          </a:p>
        </p:txBody>
      </p:sp>
      <p:sp>
        <p:nvSpPr>
          <p:cNvPr id="14" name="矩形 13"/>
          <p:cNvSpPr/>
          <p:nvPr/>
        </p:nvSpPr>
        <p:spPr>
          <a:xfrm>
            <a:off x="942416" y="2545448"/>
            <a:ext cx="4752528" cy="1027568"/>
          </a:xfrm>
          <a:prstGeom prst="rect">
            <a:avLst/>
          </a:prstGeom>
          <a:noFill/>
          <a:ln w="63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724128" y="3068960"/>
            <a:ext cx="288032" cy="0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012160" y="2598000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&lt;head&gt;</a:t>
            </a:r>
            <a:r>
              <a:rPr lang="zh-CN" altLang="en-US" dirty="0"/>
              <a:t>开始，以</a:t>
            </a:r>
            <a:r>
              <a:rPr lang="en-US" altLang="zh-CN" dirty="0"/>
              <a:t>&lt;/head&gt;</a:t>
            </a:r>
            <a:r>
              <a:rPr lang="zh-CN" altLang="en-US" dirty="0"/>
              <a:t>结束的部分，是</a:t>
            </a:r>
            <a:r>
              <a:rPr lang="en-US" altLang="zh-CN" dirty="0"/>
              <a:t>HTML</a:t>
            </a:r>
            <a:r>
              <a:rPr lang="zh-CN" altLang="en-US" dirty="0"/>
              <a:t>文档头部分</a:t>
            </a:r>
          </a:p>
        </p:txBody>
      </p:sp>
      <p:sp>
        <p:nvSpPr>
          <p:cNvPr id="17" name="矩形 16"/>
          <p:cNvSpPr/>
          <p:nvPr/>
        </p:nvSpPr>
        <p:spPr>
          <a:xfrm>
            <a:off x="952144" y="3654752"/>
            <a:ext cx="4752528" cy="1027568"/>
          </a:xfrm>
          <a:prstGeom prst="rect">
            <a:avLst/>
          </a:prstGeom>
          <a:noFill/>
          <a:ln w="63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724128" y="4139352"/>
            <a:ext cx="288032" cy="0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6035528" y="3657798"/>
            <a:ext cx="2880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以</a:t>
            </a:r>
            <a:r>
              <a:rPr lang="en-US" altLang="zh-CN" dirty="0"/>
              <a:t>&lt;body&gt;</a:t>
            </a:r>
            <a:r>
              <a:rPr lang="zh-CN" altLang="en-US" dirty="0"/>
              <a:t>开始，以</a:t>
            </a:r>
            <a:r>
              <a:rPr lang="en-US" altLang="zh-CN" dirty="0"/>
              <a:t>&lt;/body&gt;</a:t>
            </a:r>
            <a:r>
              <a:rPr lang="zh-CN" altLang="en-US" dirty="0"/>
              <a:t>结束的部分，是</a:t>
            </a:r>
            <a:r>
              <a:rPr lang="en-US" altLang="zh-CN" dirty="0"/>
              <a:t>HTML</a:t>
            </a:r>
            <a:r>
              <a:rPr lang="zh-CN" altLang="en-US" dirty="0"/>
              <a:t>文档体部分</a:t>
            </a:r>
          </a:p>
        </p:txBody>
      </p:sp>
    </p:spTree>
    <p:extLst>
      <p:ext uri="{BB962C8B-B14F-4D97-AF65-F5344CB8AC3E}">
        <p14:creationId xmlns:p14="http://schemas.microsoft.com/office/powerpoint/2010/main" val="205854572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928662" y="2060848"/>
            <a:ext cx="6715172" cy="1047757"/>
          </a:xfrm>
        </p:spPr>
        <p:txBody>
          <a:bodyPr/>
          <a:lstStyle/>
          <a:p>
            <a:pPr algn="ctr"/>
            <a:r>
              <a:rPr lang="zh-CN" altLang="en-US" dirty="0"/>
              <a:t>总结和答疑</a:t>
            </a:r>
          </a:p>
        </p:txBody>
      </p:sp>
    </p:spTree>
    <p:extLst>
      <p:ext uri="{BB962C8B-B14F-4D97-AF65-F5344CB8AC3E}">
        <p14:creationId xmlns:p14="http://schemas.microsoft.com/office/powerpoint/2010/main" val="2065595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文档结构（续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3785652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文档以</a:t>
            </a:r>
            <a:r>
              <a:rPr lang="en-US" altLang="zh-CN" dirty="0"/>
              <a:t>&lt;html&gt;</a:t>
            </a:r>
            <a:r>
              <a:rPr lang="zh-CN" altLang="en-US" dirty="0"/>
              <a:t>开始，以</a:t>
            </a:r>
            <a:r>
              <a:rPr lang="en-US" altLang="zh-CN" dirty="0"/>
              <a:t>&lt;/html&gt;</a:t>
            </a:r>
            <a:r>
              <a:rPr lang="zh-CN" altLang="en-US" dirty="0"/>
              <a:t>结束，</a:t>
            </a:r>
            <a:r>
              <a:rPr lang="en-US" altLang="zh-CN" dirty="0"/>
              <a:t>HTML</a:t>
            </a:r>
            <a:r>
              <a:rPr lang="zh-CN" altLang="en-US" dirty="0"/>
              <a:t>文档分为文档头和文档体两部分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文档头部分以</a:t>
            </a:r>
            <a:r>
              <a:rPr lang="en-US" altLang="zh-CN" dirty="0"/>
              <a:t>&lt;head&gt;</a:t>
            </a:r>
            <a:r>
              <a:rPr lang="zh-CN" altLang="en-US" dirty="0"/>
              <a:t>开始，以</a:t>
            </a:r>
            <a:r>
              <a:rPr lang="en-US" altLang="zh-CN" dirty="0"/>
              <a:t>&lt;/head&gt;</a:t>
            </a:r>
            <a:r>
              <a:rPr lang="zh-CN" altLang="en-US" dirty="0"/>
              <a:t>结束，</a:t>
            </a:r>
            <a:r>
              <a:rPr lang="en-US" altLang="zh-CN" dirty="0"/>
              <a:t>&lt;head&gt;</a:t>
            </a:r>
            <a:r>
              <a:rPr lang="zh-CN" altLang="en-US" dirty="0"/>
              <a:t>与</a:t>
            </a:r>
            <a:r>
              <a:rPr lang="en-US" altLang="zh-CN" dirty="0"/>
              <a:t>&lt;/head&gt;</a:t>
            </a:r>
            <a:r>
              <a:rPr lang="zh-CN" altLang="en-US" dirty="0"/>
              <a:t>之间的内容不会在浏览器的文档窗口显示，但可对文档进行一些必要的定义，如定义标题、文字样式等</a:t>
            </a:r>
          </a:p>
          <a:p>
            <a:r>
              <a:rPr lang="en-US" altLang="zh-CN" dirty="0"/>
              <a:t>HTML</a:t>
            </a:r>
            <a:r>
              <a:rPr lang="zh-CN" altLang="en-US" dirty="0"/>
              <a:t>文档体部分以</a:t>
            </a:r>
            <a:r>
              <a:rPr lang="en-US" altLang="zh-CN" dirty="0"/>
              <a:t>&lt;body&gt;</a:t>
            </a:r>
            <a:r>
              <a:rPr lang="zh-CN" altLang="en-US" dirty="0"/>
              <a:t>开始，以</a:t>
            </a:r>
            <a:r>
              <a:rPr lang="en-US" altLang="zh-CN" dirty="0"/>
              <a:t>&lt;/body&gt;</a:t>
            </a:r>
            <a:r>
              <a:rPr lang="zh-CN" altLang="en-US" dirty="0"/>
              <a:t>结束，该部分中的内容就是要显示的各种网页信息</a:t>
            </a:r>
          </a:p>
        </p:txBody>
      </p:sp>
    </p:spTree>
    <p:extLst>
      <p:ext uri="{BB962C8B-B14F-4D97-AF65-F5344CB8AC3E}">
        <p14:creationId xmlns:p14="http://schemas.microsoft.com/office/powerpoint/2010/main" val="3285556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基本语法</a:t>
            </a:r>
          </a:p>
        </p:txBody>
      </p:sp>
    </p:spTree>
    <p:extLst>
      <p:ext uri="{BB962C8B-B14F-4D97-AF65-F5344CB8AC3E}">
        <p14:creationId xmlns:p14="http://schemas.microsoft.com/office/powerpoint/2010/main" val="33073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标记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226046"/>
          </a:xfrm>
        </p:spPr>
        <p:txBody>
          <a:bodyPr/>
          <a:lstStyle/>
          <a:p>
            <a:r>
              <a:rPr lang="zh-CN" altLang="en-US" dirty="0"/>
              <a:t>什么是标记：</a:t>
            </a:r>
            <a:endParaRPr lang="en-US" altLang="zh-CN" dirty="0"/>
          </a:p>
          <a:p>
            <a:pPr lvl="1"/>
            <a:r>
              <a:rPr lang="en-US" altLang="zh-CN" dirty="0"/>
              <a:t>HTML</a:t>
            </a:r>
            <a:r>
              <a:rPr lang="zh-CN" altLang="en-US" dirty="0"/>
              <a:t>用于描述功能的符号称为“标记”，如</a:t>
            </a:r>
            <a:r>
              <a:rPr lang="en-US" altLang="zh-CN" dirty="0"/>
              <a:t>&lt;html&gt;</a:t>
            </a:r>
            <a:r>
              <a:rPr lang="zh-CN" altLang="en-US" dirty="0"/>
              <a:t>、</a:t>
            </a:r>
            <a:r>
              <a:rPr lang="en-US" altLang="zh-CN" dirty="0"/>
              <a:t>&lt;head&gt;</a:t>
            </a:r>
            <a:r>
              <a:rPr lang="zh-CN" altLang="en-US" dirty="0"/>
              <a:t>、</a:t>
            </a:r>
            <a:r>
              <a:rPr lang="en-US" altLang="zh-CN" dirty="0"/>
              <a:t>&lt;body&gt;</a:t>
            </a:r>
            <a:r>
              <a:rPr lang="zh-CN" altLang="en-US" dirty="0"/>
              <a:t>等</a:t>
            </a:r>
            <a:endParaRPr lang="en-US" altLang="zh-CN" dirty="0"/>
          </a:p>
          <a:p>
            <a:pPr lvl="1"/>
            <a:r>
              <a:rPr lang="zh-CN" altLang="en-US" dirty="0"/>
              <a:t>标记在使用时必须用尖括号“</a:t>
            </a:r>
            <a:r>
              <a:rPr lang="en-US" altLang="zh-CN" dirty="0"/>
              <a:t>&lt;&gt;</a:t>
            </a:r>
            <a:r>
              <a:rPr lang="zh-CN" altLang="en-US" dirty="0"/>
              <a:t>”括起来</a:t>
            </a:r>
            <a:endParaRPr lang="en-US" altLang="zh-CN" dirty="0"/>
          </a:p>
          <a:p>
            <a:pPr lvl="1"/>
            <a:r>
              <a:rPr lang="zh-CN" altLang="en-US" dirty="0"/>
              <a:t>有些标记必须成对出现，以开头无斜杠的标记开始（如：</a:t>
            </a:r>
            <a:r>
              <a:rPr lang="en-US" altLang="zh-CN" dirty="0"/>
              <a:t>&lt;html&gt;</a:t>
            </a:r>
            <a:r>
              <a:rPr lang="zh-CN" altLang="en-US" dirty="0"/>
              <a:t>），以有斜杠的标记结束（如：</a:t>
            </a:r>
            <a:r>
              <a:rPr lang="en-US" altLang="zh-CN" dirty="0"/>
              <a:t>&lt;/html&gt;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标记不区分大小写</a:t>
            </a:r>
            <a:endParaRPr lang="en-US" altLang="zh-CN" dirty="0"/>
          </a:p>
          <a:p>
            <a:pPr lvl="1"/>
            <a:r>
              <a:rPr lang="zh-CN" altLang="en-US" dirty="0"/>
              <a:t>标记可以嵌套，即标记可以包含标记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55596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标记（续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880789"/>
          </a:xfrm>
        </p:spPr>
        <p:txBody>
          <a:bodyPr/>
          <a:lstStyle/>
          <a:p>
            <a:r>
              <a:rPr lang="zh-CN" altLang="en-US" dirty="0"/>
              <a:t>标记的分类：</a:t>
            </a:r>
            <a:endParaRPr lang="en-US" altLang="zh-CN" dirty="0"/>
          </a:p>
          <a:p>
            <a:pPr lvl="1"/>
            <a:r>
              <a:rPr lang="zh-CN" altLang="en-US" dirty="0"/>
              <a:t>单标记：只需单独使用就能完整的表达意思</a:t>
            </a:r>
            <a:endParaRPr lang="en-US" altLang="zh-CN" dirty="0"/>
          </a:p>
          <a:p>
            <a:pPr lvl="1"/>
            <a:r>
              <a:rPr lang="zh-CN" altLang="en-US" dirty="0"/>
              <a:t>双标记：由“始标记”和“尾标记”两部分构成，必须成对出现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0970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标记（续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4752070"/>
          </a:xfrm>
        </p:spPr>
        <p:txBody>
          <a:bodyPr/>
          <a:lstStyle/>
          <a:p>
            <a:r>
              <a:rPr lang="zh-CN" altLang="en-US" dirty="0"/>
              <a:t>单标记：</a:t>
            </a:r>
            <a:endParaRPr lang="en-US" altLang="zh-CN" dirty="0"/>
          </a:p>
          <a:p>
            <a:pPr lvl="1"/>
            <a:r>
              <a:rPr lang="zh-CN" altLang="en-US" dirty="0"/>
              <a:t>语法：</a:t>
            </a:r>
          </a:p>
          <a:p>
            <a:pPr lvl="1"/>
            <a:r>
              <a:rPr lang="zh-CN" altLang="en-US" dirty="0"/>
              <a:t>如：</a:t>
            </a:r>
            <a:endParaRPr lang="en-US" altLang="zh-CN" dirty="0"/>
          </a:p>
          <a:p>
            <a:pPr lvl="2"/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  <a:r>
              <a:rPr lang="zh-CN" altLang="en-US" dirty="0"/>
              <a:t>表示换行</a:t>
            </a:r>
            <a:endParaRPr lang="en-US" altLang="zh-CN" dirty="0"/>
          </a:p>
          <a:p>
            <a:pPr lvl="2"/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表示图片</a:t>
            </a:r>
            <a:endParaRPr lang="en-US" altLang="zh-CN" dirty="0"/>
          </a:p>
          <a:p>
            <a:r>
              <a:rPr lang="zh-CN" altLang="en-US" dirty="0"/>
              <a:t>双标记：</a:t>
            </a:r>
            <a:endParaRPr lang="en-US" altLang="zh-CN" dirty="0"/>
          </a:p>
          <a:p>
            <a:pPr lvl="1"/>
            <a:r>
              <a:rPr lang="zh-CN" altLang="en-US" dirty="0"/>
              <a:t>语法：</a:t>
            </a:r>
            <a:endParaRPr lang="en-US" altLang="zh-CN" dirty="0"/>
          </a:p>
          <a:p>
            <a:pPr lvl="1"/>
            <a:r>
              <a:rPr lang="zh-CN" altLang="en-US" dirty="0"/>
              <a:t>标记中的“内容”部分就是要被这对标记施加作用的部分</a:t>
            </a:r>
            <a:endParaRPr lang="en-US" altLang="zh-CN" dirty="0"/>
          </a:p>
          <a:p>
            <a:pPr lvl="1"/>
            <a:r>
              <a:rPr lang="zh-CN" altLang="en-US" dirty="0"/>
              <a:t>如：</a:t>
            </a:r>
            <a:endParaRPr lang="en-US" altLang="zh-CN" dirty="0"/>
          </a:p>
          <a:p>
            <a:pPr lvl="2"/>
            <a:r>
              <a:rPr lang="en-US" altLang="zh-CN" dirty="0"/>
              <a:t>&lt;a  </a:t>
            </a:r>
            <a:r>
              <a:rPr lang="en-US" altLang="zh-CN" dirty="0" err="1"/>
              <a:t>href</a:t>
            </a:r>
            <a:r>
              <a:rPr lang="en-US" altLang="zh-CN" dirty="0"/>
              <a:t>=</a:t>
            </a:r>
            <a:r>
              <a:rPr lang="zh-CN" altLang="en-US" dirty="0"/>
              <a:t>‘’</a:t>
            </a:r>
            <a:r>
              <a:rPr lang="en-US" altLang="zh-CN" dirty="0"/>
              <a:t>&gt;</a:t>
            </a:r>
            <a:r>
              <a:rPr lang="zh-CN" altLang="en-US" dirty="0"/>
              <a:t>超级链接</a:t>
            </a:r>
            <a:r>
              <a:rPr lang="en-US" altLang="zh-CN" dirty="0"/>
              <a:t>&lt;/a&gt;</a:t>
            </a:r>
          </a:p>
          <a:p>
            <a:pPr lvl="2"/>
            <a:r>
              <a:rPr lang="en-US" altLang="zh-CN" dirty="0"/>
              <a:t>&lt;title&gt;</a:t>
            </a:r>
            <a:r>
              <a:rPr lang="zh-CN" altLang="en-US" dirty="0"/>
              <a:t>欢迎光临</a:t>
            </a:r>
            <a:r>
              <a:rPr lang="en-US" altLang="zh-CN" dirty="0"/>
              <a:t>&lt;/title&gt;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915816" y="1772816"/>
            <a:ext cx="2232248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99792" y="3897752"/>
            <a:ext cx="3528392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130E261-8ED9-40CE-A08A-70DE75C57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5157192"/>
            <a:ext cx="2485714" cy="13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754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标记属性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201424"/>
          </a:xfrm>
        </p:spPr>
        <p:txBody>
          <a:bodyPr/>
          <a:lstStyle/>
          <a:p>
            <a:r>
              <a:rPr lang="zh-CN" altLang="en-US" dirty="0"/>
              <a:t>什么是标记属性：</a:t>
            </a:r>
            <a:endParaRPr lang="en-US" altLang="zh-CN" dirty="0"/>
          </a:p>
          <a:p>
            <a:pPr lvl="1"/>
            <a:r>
              <a:rPr lang="zh-CN" altLang="en-US" dirty="0"/>
              <a:t>大多数标记可以有自己的相关属性，对标记进行说明，如字体大小、背景颜色、对齐方式等</a:t>
            </a:r>
            <a:endParaRPr lang="en-US" altLang="zh-CN" dirty="0"/>
          </a:p>
          <a:p>
            <a:r>
              <a:rPr lang="zh-CN" altLang="en-US" dirty="0"/>
              <a:t>语法：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说明：</a:t>
            </a:r>
            <a:endParaRPr lang="en-US" altLang="zh-CN" dirty="0"/>
          </a:p>
          <a:p>
            <a:pPr lvl="1"/>
            <a:r>
              <a:rPr lang="zh-CN" altLang="en-US" dirty="0"/>
              <a:t>标记属性均放在始标记的</a:t>
            </a:r>
            <a:r>
              <a:rPr lang="en-US" altLang="zh-CN" dirty="0">
                <a:solidFill>
                  <a:srgbClr val="FF3300"/>
                </a:solidFill>
              </a:rPr>
              <a:t>&lt; &gt;</a:t>
            </a:r>
            <a:r>
              <a:rPr lang="zh-CN" altLang="en-US" dirty="0">
                <a:solidFill>
                  <a:srgbClr val="FF3300"/>
                </a:solidFill>
              </a:rPr>
              <a:t>内</a:t>
            </a:r>
            <a:r>
              <a:rPr lang="zh-CN" altLang="en-US" dirty="0"/>
              <a:t>，并且和标记之间有</a:t>
            </a:r>
            <a:r>
              <a:rPr lang="zh-CN" altLang="en-US" dirty="0">
                <a:solidFill>
                  <a:srgbClr val="FF3300"/>
                </a:solidFill>
              </a:rPr>
              <a:t>一个空格</a:t>
            </a:r>
            <a:r>
              <a:rPr lang="zh-CN" altLang="en-US" dirty="0"/>
              <a:t>分隔</a:t>
            </a:r>
            <a:endParaRPr lang="en-US" altLang="zh-CN" dirty="0"/>
          </a:p>
          <a:p>
            <a:pPr lvl="1"/>
            <a:r>
              <a:rPr lang="zh-CN" altLang="en-US" dirty="0"/>
              <a:t>多个属性之间使用空格分隔，且一般没有先后顺序</a:t>
            </a:r>
            <a:endParaRPr lang="en-US" altLang="zh-CN" dirty="0"/>
          </a:p>
          <a:p>
            <a:pPr lvl="1"/>
            <a:r>
              <a:rPr lang="zh-CN" altLang="en-US" dirty="0"/>
              <a:t>一些属性可以由网页编制者赋一定的值，也有一些属性没有值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899592" y="3140968"/>
            <a:ext cx="7344816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 属性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 …&gt;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84568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标记属性（续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560701"/>
          </a:xfrm>
        </p:spPr>
        <p:txBody>
          <a:bodyPr/>
          <a:lstStyle/>
          <a:p>
            <a:r>
              <a:rPr lang="zh-CN" altLang="en-US" dirty="0"/>
              <a:t>标记属性示例：</a:t>
            </a:r>
            <a:r>
              <a:rPr lang="en-US" altLang="zh-CN" dirty="0"/>
              <a:t>demo02.html)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9"/>
          <p:cNvSpPr txBox="1">
            <a:spLocks noChangeArrowheads="1"/>
          </p:cNvSpPr>
          <p:nvPr/>
        </p:nvSpPr>
        <p:spPr>
          <a:xfrm>
            <a:off x="1253480" y="1772817"/>
            <a:ext cx="5406752" cy="3168352"/>
          </a:xfrm>
          <a:prstGeom prst="rect">
            <a:avLst/>
          </a:prstGeom>
          <a:ln>
            <a:solidFill>
              <a:schemeClr val="tx2">
                <a:lumMod val="90000"/>
              </a:schemeClr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&lt;html&gt;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&lt;head&gt;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 	&lt;title&gt;</a:t>
            </a:r>
            <a:r>
              <a:rPr lang="zh-CN" altLang="en-US" sz="2000" dirty="0"/>
              <a:t>我的第一个网页</a:t>
            </a:r>
            <a:r>
              <a:rPr lang="en-US" altLang="zh-CN" sz="2000" dirty="0"/>
              <a:t>&lt;/title&gt;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&lt;/head&gt;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&lt;body  </a:t>
            </a:r>
            <a:r>
              <a:rPr lang="en-US" altLang="zh-CN" sz="2000" dirty="0">
                <a:solidFill>
                  <a:srgbClr val="FF0000"/>
                </a:solidFill>
              </a:rPr>
              <a:t>text=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red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”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 err="1">
                <a:solidFill>
                  <a:srgbClr val="FF0000"/>
                </a:solidFill>
                <a:latin typeface="Arial" panose="020B0604020202020204" pitchFamily="34" charset="0"/>
              </a:rPr>
              <a:t>bgcolor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=blue</a:t>
            </a:r>
            <a:r>
              <a:rPr lang="en-US" altLang="zh-CN" sz="20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	 </a:t>
            </a:r>
            <a:r>
              <a:rPr lang="zh-CN" altLang="en-US" sz="2000" dirty="0"/>
              <a:t>这是我的第一个网页</a:t>
            </a:r>
            <a:r>
              <a:rPr lang="en-US" altLang="zh-CN" sz="2000" dirty="0"/>
              <a:t>!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&lt;/body&gt;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cs typeface="Times New Roman" panose="02020603050405020304" pitchFamily="18" charset="0"/>
              </a:rPr>
              <a:t>&lt;/html&gt;</a:t>
            </a:r>
            <a:r>
              <a:rPr lang="en-US" altLang="zh-CN" sz="2000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2A9B151-F488-42C6-B1C5-92565D9A4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660" y="4333518"/>
            <a:ext cx="4857143" cy="24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6891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头部文件内容</a:t>
            </a:r>
          </a:p>
        </p:txBody>
      </p:sp>
    </p:spTree>
    <p:extLst>
      <p:ext uri="{BB962C8B-B14F-4D97-AF65-F5344CB8AC3E}">
        <p14:creationId xmlns:p14="http://schemas.microsoft.com/office/powerpoint/2010/main" val="18511942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头部文件内容概述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4985980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的头部文件使用</a:t>
            </a:r>
            <a:r>
              <a:rPr lang="en-US" altLang="zh-CN" dirty="0"/>
              <a:t>&lt;head&gt;</a:t>
            </a:r>
            <a:r>
              <a:rPr lang="zh-CN" altLang="en-US" dirty="0"/>
              <a:t>和</a:t>
            </a:r>
            <a:r>
              <a:rPr lang="en-US" altLang="zh-CN" dirty="0"/>
              <a:t>&lt;/head&gt;</a:t>
            </a:r>
            <a:r>
              <a:rPr lang="zh-CN" altLang="en-US" dirty="0"/>
              <a:t>括起来</a:t>
            </a:r>
            <a:endParaRPr lang="en-US" altLang="zh-CN" dirty="0"/>
          </a:p>
          <a:p>
            <a:r>
              <a:rPr lang="zh-CN" altLang="en-US" dirty="0"/>
              <a:t>头部文件内容不直接在网页上显示，但起到重要的设置或说明作用</a:t>
            </a:r>
            <a:endParaRPr lang="en-US" altLang="zh-CN" dirty="0"/>
          </a:p>
          <a:p>
            <a:r>
              <a:rPr lang="zh-CN" altLang="en-US" dirty="0"/>
              <a:t>在头部文件</a:t>
            </a:r>
            <a:r>
              <a:rPr lang="en-US" altLang="zh-CN" dirty="0"/>
              <a:t>&lt;head&gt;</a:t>
            </a:r>
            <a:r>
              <a:rPr lang="zh-CN" altLang="en-US" dirty="0"/>
              <a:t>和</a:t>
            </a:r>
            <a:r>
              <a:rPr lang="en-US" altLang="zh-CN" dirty="0"/>
              <a:t>&lt;/head&gt;</a:t>
            </a:r>
            <a:r>
              <a:rPr lang="zh-CN" altLang="en-US" dirty="0"/>
              <a:t>中常见的内嵌标记：</a:t>
            </a:r>
            <a:endParaRPr lang="en-US" altLang="zh-CN" dirty="0"/>
          </a:p>
          <a:p>
            <a:pPr lvl="1"/>
            <a:r>
              <a:rPr lang="en-US" altLang="zh-CN" dirty="0"/>
              <a:t>&lt;title&gt;</a:t>
            </a:r>
            <a:r>
              <a:rPr lang="zh-CN" altLang="en-US" dirty="0"/>
              <a:t>：设置页面标题</a:t>
            </a:r>
            <a:endParaRPr lang="en-US" altLang="zh-CN" dirty="0"/>
          </a:p>
          <a:p>
            <a:pPr lvl="1"/>
            <a:r>
              <a:rPr lang="en-US" altLang="zh-CN" dirty="0"/>
              <a:t>&lt;meta&gt;</a:t>
            </a:r>
            <a:r>
              <a:rPr lang="zh-CN" altLang="en-US" dirty="0"/>
              <a:t>：定义元信息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806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9369752"/>
              </p:ext>
            </p:extLst>
          </p:nvPr>
        </p:nvGraphicFramePr>
        <p:xfrm>
          <a:off x="1259632" y="2088653"/>
          <a:ext cx="6480720" cy="17607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7408">
                  <a:extLst>
                    <a:ext uri="{9D8B030D-6E8A-4147-A177-3AD203B41FA5}">
                      <a16:colId xmlns:a16="http://schemas.microsoft.com/office/drawing/2014/main" val="1947744722"/>
                    </a:ext>
                  </a:extLst>
                </a:gridCol>
                <a:gridCol w="25366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36656">
                  <a:extLst>
                    <a:ext uri="{9D8B030D-6E8A-4147-A177-3AD203B41FA5}">
                      <a16:colId xmlns:a16="http://schemas.microsoft.com/office/drawing/2014/main" val="3079608391"/>
                    </a:ext>
                  </a:extLst>
                </a:gridCol>
              </a:tblGrid>
              <a:tr h="909247">
                <a:tc>
                  <a:txBody>
                    <a:bodyPr/>
                    <a:lstStyle/>
                    <a:p>
                      <a:pPr algn="ctr"/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Part01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</a:t>
                      </a:r>
                      <a:r>
                        <a:rPr lang="en-US" altLang="zh-CN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01</a:t>
                      </a:r>
                      <a:endParaRPr lang="zh-CN" altLang="en-US" b="1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HTML</a:t>
                      </a:r>
                      <a:r>
                        <a:rPr lang="zh-CN" altLang="en-US" sz="18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</a:t>
                      </a: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5152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Part02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视频</a:t>
                      </a:r>
                      <a:r>
                        <a:rPr lang="en-US" altLang="zh-CN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02</a:t>
                      </a:r>
                      <a:endParaRPr lang="zh-CN" altLang="en-US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测试开发环境搭建</a:t>
                      </a:r>
                      <a:endParaRPr lang="en-US" altLang="zh-CN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0391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页面标题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560701"/>
          </a:xfrm>
        </p:spPr>
        <p:txBody>
          <a:bodyPr/>
          <a:lstStyle/>
          <a:p>
            <a:r>
              <a:rPr lang="en-US" altLang="zh-CN" dirty="0"/>
              <a:t>&lt;title&gt;</a:t>
            </a:r>
            <a:r>
              <a:rPr lang="zh-CN" altLang="en-US" dirty="0"/>
              <a:t>：设置页面标题</a:t>
            </a:r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9"/>
          <p:cNvSpPr txBox="1">
            <a:spLocks noChangeArrowheads="1"/>
          </p:cNvSpPr>
          <p:nvPr/>
        </p:nvSpPr>
        <p:spPr>
          <a:xfrm>
            <a:off x="1475656" y="1772816"/>
            <a:ext cx="5406752" cy="2952328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&lt;html&gt;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&lt;head&gt;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 	</a:t>
            </a:r>
            <a:r>
              <a:rPr lang="en-US" altLang="zh-CN" sz="2000" dirty="0">
                <a:solidFill>
                  <a:srgbClr val="FF0000"/>
                </a:solidFill>
              </a:rPr>
              <a:t>&lt;title&gt;</a:t>
            </a:r>
            <a:r>
              <a:rPr lang="zh-CN" altLang="en-US" sz="2000" dirty="0"/>
              <a:t>我的第一个网页</a:t>
            </a:r>
            <a:r>
              <a:rPr lang="en-US" altLang="zh-CN" sz="2000" dirty="0">
                <a:solidFill>
                  <a:srgbClr val="FF0000"/>
                </a:solidFill>
              </a:rPr>
              <a:t>&lt;/title&gt;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&lt;/head&gt;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&lt;body&gt;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	 </a:t>
            </a:r>
            <a:r>
              <a:rPr lang="zh-CN" altLang="en-US" sz="2000" dirty="0"/>
              <a:t>这是我的第一个网页</a:t>
            </a:r>
            <a:r>
              <a:rPr lang="en-US" altLang="zh-CN" sz="2000" dirty="0"/>
              <a:t>!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&lt;/body&gt;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cs typeface="Times New Roman" panose="02020603050405020304" pitchFamily="18" charset="0"/>
              </a:rPr>
              <a:t>&lt;/html&gt;</a:t>
            </a:r>
            <a:r>
              <a:rPr lang="en-US" altLang="zh-CN" sz="2000" dirty="0"/>
              <a:t> 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2841" y="4797152"/>
            <a:ext cx="5352381" cy="1933333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1475656" y="5013176"/>
            <a:ext cx="1872208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9525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元信息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4992136"/>
          </a:xfrm>
        </p:spPr>
        <p:txBody>
          <a:bodyPr/>
          <a:lstStyle/>
          <a:p>
            <a:r>
              <a:rPr lang="en-US" altLang="zh-CN" dirty="0"/>
              <a:t>&lt;meta&gt;</a:t>
            </a:r>
            <a:r>
              <a:rPr lang="zh-CN" altLang="en-US" dirty="0"/>
              <a:t>：定义元信息</a:t>
            </a:r>
            <a:endParaRPr lang="en-US" altLang="zh-CN" dirty="0"/>
          </a:p>
          <a:p>
            <a:pPr lvl="1"/>
            <a:r>
              <a:rPr lang="zh-CN" altLang="en-US" dirty="0"/>
              <a:t>用于定义页面的一些信息，但这些信息不会出现在网页中</a:t>
            </a:r>
            <a:endParaRPr lang="en-US" altLang="zh-CN" dirty="0"/>
          </a:p>
          <a:p>
            <a:pPr lvl="1"/>
            <a:r>
              <a:rPr lang="en-US" altLang="zh-CN" dirty="0"/>
              <a:t>&lt;meta&gt;</a:t>
            </a:r>
            <a:r>
              <a:rPr lang="zh-CN" altLang="en-US" dirty="0"/>
              <a:t>标记通过一些属性来定义文件的信息</a:t>
            </a:r>
            <a:endParaRPr lang="en-US" altLang="zh-CN" dirty="0"/>
          </a:p>
          <a:p>
            <a:pPr lvl="1"/>
            <a:r>
              <a:rPr lang="en-US" altLang="zh-CN" dirty="0"/>
              <a:t>&lt;meta&gt;</a:t>
            </a:r>
            <a:r>
              <a:rPr lang="zh-CN" altLang="en-US" dirty="0"/>
              <a:t>标记不是成对出现，并且可以有多个</a:t>
            </a:r>
            <a:endParaRPr lang="en-US" altLang="zh-CN" dirty="0"/>
          </a:p>
          <a:p>
            <a:pPr lvl="1"/>
            <a:r>
              <a:rPr lang="zh-CN" altLang="en-US" dirty="0"/>
              <a:t>常见属性用法：</a:t>
            </a:r>
            <a:endParaRPr lang="en-US" altLang="zh-CN" dirty="0"/>
          </a:p>
          <a:p>
            <a:pPr lvl="2"/>
            <a:r>
              <a:rPr lang="en-US" altLang="zh-CN" dirty="0"/>
              <a:t>name=</a:t>
            </a:r>
            <a:r>
              <a:rPr lang="zh-CN" altLang="en-US" dirty="0"/>
              <a:t>“</a:t>
            </a:r>
            <a:r>
              <a:rPr lang="en-US" altLang="zh-CN" dirty="0"/>
              <a:t>Keywords</a:t>
            </a:r>
            <a:r>
              <a:rPr lang="zh-CN" altLang="en-US" dirty="0"/>
              <a:t>” </a:t>
            </a:r>
            <a:r>
              <a:rPr lang="en-US" altLang="zh-CN" dirty="0"/>
              <a:t>content=</a:t>
            </a:r>
            <a:r>
              <a:rPr lang="zh-CN" altLang="en-US" dirty="0"/>
              <a:t>“关键字内容”</a:t>
            </a:r>
            <a:endParaRPr lang="en-US" altLang="zh-CN" dirty="0"/>
          </a:p>
          <a:p>
            <a:pPr lvl="2"/>
            <a:r>
              <a:rPr lang="en-US" altLang="zh-CN" dirty="0"/>
              <a:t>name=</a:t>
            </a:r>
            <a:r>
              <a:rPr lang="zh-CN" altLang="en-US" dirty="0"/>
              <a:t>“</a:t>
            </a:r>
            <a:r>
              <a:rPr lang="en-US" altLang="zh-CN" dirty="0"/>
              <a:t>Description</a:t>
            </a:r>
            <a:r>
              <a:rPr lang="zh-CN" altLang="en-US" dirty="0"/>
              <a:t>” </a:t>
            </a:r>
            <a:r>
              <a:rPr lang="en-US" altLang="zh-CN" dirty="0"/>
              <a:t>content=</a:t>
            </a:r>
            <a:r>
              <a:rPr lang="zh-CN" altLang="en-US" dirty="0"/>
              <a:t>“描述内容”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899592" y="4469050"/>
            <a:ext cx="7848872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&lt;meta  name=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、值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9592" y="5189130"/>
            <a:ext cx="7344816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&lt;meta  name=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Description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content=“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描述内容”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7619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元信息（续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3791807"/>
          </a:xfrm>
        </p:spPr>
        <p:txBody>
          <a:bodyPr/>
          <a:lstStyle/>
          <a:p>
            <a:pPr marL="457200" lvl="1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设置页面关键字，主要为搜索引擎服务，提高网页被搜索引擎搜到的机率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设置网页的描述信息</a:t>
            </a:r>
            <a:endParaRPr lang="en-US" altLang="zh-CN" dirty="0"/>
          </a:p>
          <a:p>
            <a:r>
              <a:rPr lang="zh-CN" altLang="en-US" dirty="0"/>
              <a:t>京东首页头部文件示例：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72D282-D761-4E9B-B680-4E5BAAB54A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6677" y="5157192"/>
            <a:ext cx="7266667" cy="12095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5DD699-0C3E-4CC5-BF3E-2A5A3EFF393C}"/>
              </a:ext>
            </a:extLst>
          </p:cNvPr>
          <p:cNvSpPr txBox="1"/>
          <p:nvPr/>
        </p:nvSpPr>
        <p:spPr>
          <a:xfrm>
            <a:off x="755575" y="1112427"/>
            <a:ext cx="7848872" cy="707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&lt;meta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name=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Keywords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“计算机、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、软件测试”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8D130A-4054-4393-952E-DE2F80387E95}"/>
              </a:ext>
            </a:extLst>
          </p:cNvPr>
          <p:cNvSpPr txBox="1"/>
          <p:nvPr/>
        </p:nvSpPr>
        <p:spPr>
          <a:xfrm>
            <a:off x="716501" y="3140968"/>
            <a:ext cx="7887946" cy="707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&lt;meta 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name=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Description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content=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这是一个软件测试学习的专业网站”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44784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元信息（续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560701"/>
          </a:xfrm>
        </p:spPr>
        <p:txBody>
          <a:bodyPr/>
          <a:lstStyle/>
          <a:p>
            <a:r>
              <a:rPr lang="zh-CN" altLang="en-US" dirty="0"/>
              <a:t>头部文件案例：</a:t>
            </a:r>
            <a:r>
              <a:rPr lang="en-US" altLang="zh-CN" dirty="0"/>
              <a:t>demo03.html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Rectangle 9"/>
          <p:cNvSpPr txBox="1">
            <a:spLocks noChangeArrowheads="1"/>
          </p:cNvSpPr>
          <p:nvPr/>
        </p:nvSpPr>
        <p:spPr>
          <a:xfrm>
            <a:off x="827584" y="1772816"/>
            <a:ext cx="7776864" cy="4320480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&lt;html&gt;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&lt;head&gt;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 	&lt;title&gt;meta</a:t>
            </a:r>
            <a:r>
              <a:rPr lang="zh-CN" altLang="en-US" sz="2000" dirty="0"/>
              <a:t>元信息案例</a:t>
            </a:r>
            <a:r>
              <a:rPr lang="en-US" altLang="zh-CN" sz="2000" dirty="0"/>
              <a:t>&lt;/title&gt;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		</a:t>
            </a:r>
            <a:r>
              <a:rPr lang="en-US" altLang="zh-CN" sz="2000" dirty="0"/>
              <a:t> &lt;meta  </a:t>
            </a:r>
            <a:r>
              <a:rPr lang="en-US" altLang="zh-CN" sz="2000" dirty="0">
                <a:solidFill>
                  <a:srgbClr val="FF0000"/>
                </a:solidFill>
              </a:rPr>
              <a:t>name=</a:t>
            </a:r>
            <a:r>
              <a:rPr lang="zh-CN" altLang="en-US" sz="2000" dirty="0">
                <a:solidFill>
                  <a:srgbClr val="FF0000"/>
                </a:solidFill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</a:rPr>
              <a:t>Keywords</a:t>
            </a:r>
            <a:r>
              <a:rPr lang="zh-CN" altLang="en-US" sz="2000" dirty="0">
                <a:solidFill>
                  <a:srgbClr val="FF0000"/>
                </a:solidFill>
              </a:rPr>
              <a:t>” </a:t>
            </a:r>
            <a:r>
              <a:rPr lang="en-US" altLang="zh-CN" sz="2000" dirty="0">
                <a:solidFill>
                  <a:srgbClr val="FF0000"/>
                </a:solidFill>
              </a:rPr>
              <a:t>content=</a:t>
            </a:r>
            <a:r>
              <a:rPr lang="zh-CN" altLang="en-US" sz="2000" dirty="0"/>
              <a:t>“计算机、</a:t>
            </a:r>
            <a:r>
              <a:rPr lang="en-US" altLang="zh-CN" sz="2000" dirty="0"/>
              <a:t>IT</a:t>
            </a:r>
            <a:r>
              <a:rPr lang="zh-CN" altLang="en-US" sz="2000" dirty="0"/>
              <a:t>、软件测试”</a:t>
            </a:r>
            <a:r>
              <a:rPr lang="en-US" altLang="zh-CN" sz="20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>
                <a:solidFill>
                  <a:srgbClr val="FF0000"/>
                </a:solidFill>
              </a:rPr>
              <a:t>		</a:t>
            </a:r>
            <a:r>
              <a:rPr lang="en-US" altLang="zh-CN" sz="2000" dirty="0"/>
              <a:t> &lt;meta  </a:t>
            </a:r>
            <a:r>
              <a:rPr lang="en-US" altLang="zh-CN" sz="2000" dirty="0">
                <a:solidFill>
                  <a:srgbClr val="FF0000"/>
                </a:solidFill>
              </a:rPr>
              <a:t>name=</a:t>
            </a:r>
            <a:r>
              <a:rPr lang="zh-CN" altLang="en-US" sz="2000" dirty="0">
                <a:solidFill>
                  <a:srgbClr val="FF0000"/>
                </a:solidFill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</a:rPr>
              <a:t>Description</a:t>
            </a:r>
            <a:r>
              <a:rPr lang="zh-CN" altLang="en-US" sz="2000" dirty="0">
                <a:solidFill>
                  <a:srgbClr val="FF0000"/>
                </a:solidFill>
              </a:rPr>
              <a:t>” </a:t>
            </a:r>
            <a:r>
              <a:rPr lang="en-US" altLang="zh-CN" sz="2000" dirty="0">
                <a:solidFill>
                  <a:srgbClr val="FF0000"/>
                </a:solidFill>
              </a:rPr>
              <a:t>content=</a:t>
            </a:r>
            <a:r>
              <a:rPr lang="en-US" altLang="zh-CN" sz="2000" dirty="0"/>
              <a:t>“</a:t>
            </a:r>
            <a:r>
              <a:rPr lang="zh-CN" altLang="en-US" sz="2000" dirty="0"/>
              <a:t>这是一个软件测试学习的专业网站”</a:t>
            </a:r>
            <a:r>
              <a:rPr lang="en-US" altLang="zh-CN" sz="2000" dirty="0"/>
              <a:t>&gt;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&lt;/head&gt;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&lt;body&gt;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	 </a:t>
            </a:r>
            <a:r>
              <a:rPr lang="zh-CN" altLang="en-US" sz="2000" dirty="0"/>
              <a:t>这是我的第一个网页</a:t>
            </a:r>
            <a:r>
              <a:rPr lang="en-US" altLang="zh-CN" sz="2000" dirty="0"/>
              <a:t>!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    &lt;/body&gt;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2000" dirty="0">
                <a:cs typeface="Times New Roman" panose="02020603050405020304" pitchFamily="18" charset="0"/>
              </a:rPr>
              <a:t>&lt;/html&gt;</a:t>
            </a:r>
            <a:r>
              <a:rPr lang="en-US" altLang="zh-CN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46879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主体文件内容</a:t>
            </a:r>
          </a:p>
        </p:txBody>
      </p:sp>
    </p:spTree>
    <p:extLst>
      <p:ext uri="{BB962C8B-B14F-4D97-AF65-F5344CB8AC3E}">
        <p14:creationId xmlns:p14="http://schemas.microsoft.com/office/powerpoint/2010/main" val="12863582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主体文件内容概述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086725"/>
          </a:xfrm>
        </p:spPr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的主体文件使用</a:t>
            </a:r>
            <a:r>
              <a:rPr lang="en-US" altLang="zh-CN" dirty="0"/>
              <a:t>&lt;body&gt;</a:t>
            </a:r>
            <a:r>
              <a:rPr lang="zh-CN" altLang="en-US" dirty="0"/>
              <a:t>和</a:t>
            </a:r>
            <a:r>
              <a:rPr lang="en-US" altLang="zh-CN" dirty="0"/>
              <a:t>&lt;/body&gt;</a:t>
            </a:r>
            <a:r>
              <a:rPr lang="zh-CN" altLang="en-US" dirty="0"/>
              <a:t>括起来</a:t>
            </a:r>
            <a:endParaRPr lang="en-US" altLang="zh-CN" dirty="0"/>
          </a:p>
          <a:p>
            <a:r>
              <a:rPr lang="zh-CN" altLang="en-US" dirty="0"/>
              <a:t>主体文件内容直接在网页上显示</a:t>
            </a:r>
            <a:endParaRPr lang="en-US" altLang="zh-CN" dirty="0"/>
          </a:p>
          <a:p>
            <a:r>
              <a:rPr lang="zh-CN" altLang="en-US" dirty="0"/>
              <a:t>在主体文件</a:t>
            </a:r>
            <a:r>
              <a:rPr lang="en-US" altLang="zh-CN" dirty="0"/>
              <a:t>&lt;body&gt;</a:t>
            </a:r>
            <a:r>
              <a:rPr lang="zh-CN" altLang="en-US" dirty="0"/>
              <a:t>和</a:t>
            </a:r>
            <a:r>
              <a:rPr lang="en-US" altLang="zh-CN" dirty="0"/>
              <a:t>&lt;/body&gt;</a:t>
            </a:r>
            <a:r>
              <a:rPr lang="zh-CN" altLang="en-US" dirty="0"/>
              <a:t>中常见的内嵌标记：</a:t>
            </a:r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7985769"/>
              </p:ext>
            </p:extLst>
          </p:nvPr>
        </p:nvGraphicFramePr>
        <p:xfrm>
          <a:off x="1043608" y="2924944"/>
          <a:ext cx="5724637" cy="28651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515371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3209266">
                  <a:extLst>
                    <a:ext uri="{9D8B030D-6E8A-4147-A177-3AD203B41FA5}">
                      <a16:colId xmlns:a16="http://schemas.microsoft.com/office/drawing/2014/main" val="208510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&lt;a&gt;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超级链接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79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img</a:t>
                      </a:r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图片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4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ul</a:t>
                      </a:r>
                      <a:r>
                        <a:rPr lang="en-US" altLang="zh-CN" dirty="0"/>
                        <a:t>&gt;</a:t>
                      </a:r>
                      <a:br>
                        <a:rPr lang="en-US" altLang="zh-CN" dirty="0"/>
                      </a:br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ol</a:t>
                      </a:r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无序列表</a:t>
                      </a:r>
                      <a:endParaRPr lang="en-US" altLang="zh-CN" dirty="0"/>
                    </a:p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有序列表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00953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&lt;table&gt;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表格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790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&lt;div&gt;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图层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79933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&lt;script&gt;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脚本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4682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1197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超级链接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30690"/>
          </a:xfrm>
        </p:spPr>
        <p:txBody>
          <a:bodyPr/>
          <a:lstStyle/>
          <a:p>
            <a:r>
              <a:rPr lang="zh-CN" altLang="en-US" dirty="0"/>
              <a:t>超级链接：</a:t>
            </a:r>
            <a:r>
              <a:rPr lang="en-US" altLang="zh-CN" dirty="0"/>
              <a:t>&lt;a&gt;</a:t>
            </a:r>
          </a:p>
          <a:p>
            <a:pPr lvl="1"/>
            <a:r>
              <a:rPr lang="zh-CN" altLang="en-US" dirty="0"/>
              <a:t>基本用法：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链接的内容放在前后标记中间</a:t>
            </a:r>
            <a:endParaRPr lang="en-US" altLang="zh-CN" dirty="0"/>
          </a:p>
          <a:p>
            <a:pPr lvl="1"/>
            <a:r>
              <a:rPr lang="en-US" altLang="zh-CN" dirty="0" err="1"/>
              <a:t>href</a:t>
            </a:r>
            <a:r>
              <a:rPr lang="zh-CN" altLang="en-US" dirty="0"/>
              <a:t>：指定点击链接后要访问页面的</a:t>
            </a:r>
            <a:r>
              <a:rPr lang="en-US" altLang="zh-CN" dirty="0"/>
              <a:t>URL</a:t>
            </a:r>
          </a:p>
          <a:p>
            <a:pPr lvl="1"/>
            <a:r>
              <a:rPr lang="en-US" altLang="zh-CN" dirty="0"/>
              <a:t>target</a:t>
            </a:r>
            <a:r>
              <a:rPr lang="zh-CN" altLang="en-US" dirty="0"/>
              <a:t>：指定访问的页面是在本窗口（或标签）中打开（默认），还是在一个新的窗口（或标签）中打开（</a:t>
            </a:r>
            <a:r>
              <a:rPr lang="en-US" altLang="zh-CN" dirty="0"/>
              <a:t>target=_blank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如：</a:t>
            </a:r>
            <a:endParaRPr lang="en-US" altLang="zh-CN" dirty="0"/>
          </a:p>
          <a:p>
            <a:pPr lvl="2"/>
            <a:r>
              <a:rPr lang="en-US" altLang="zh-CN" dirty="0"/>
              <a:t>&lt;a </a:t>
            </a:r>
            <a:r>
              <a:rPr lang="en-US" altLang="zh-CN" dirty="0" err="1"/>
              <a:t>href</a:t>
            </a:r>
            <a:r>
              <a:rPr lang="en-US" altLang="zh-CN" dirty="0"/>
              <a:t>=http://www.baidu.com  target=_blank&gt;</a:t>
            </a:r>
            <a:r>
              <a:rPr lang="zh-CN" altLang="en-US" dirty="0"/>
              <a:t>访问百度</a:t>
            </a:r>
            <a:r>
              <a:rPr lang="en-US" altLang="zh-CN" dirty="0"/>
              <a:t>&lt;/a&gt;</a:t>
            </a:r>
          </a:p>
          <a:p>
            <a:pPr lvl="2"/>
            <a:r>
              <a:rPr lang="en-US" altLang="zh-CN" dirty="0"/>
              <a:t>&lt;a </a:t>
            </a:r>
            <a:r>
              <a:rPr lang="en-US" altLang="zh-CN" dirty="0" err="1"/>
              <a:t>href</a:t>
            </a:r>
            <a:r>
              <a:rPr lang="en-US" altLang="zh-CN" dirty="0"/>
              <a:t>=“demo01.html”&gt;</a:t>
            </a:r>
            <a:r>
              <a:rPr lang="zh-CN" altLang="en-US" dirty="0"/>
              <a:t>链接到</a:t>
            </a:r>
            <a:r>
              <a:rPr lang="en-US" altLang="zh-CN" dirty="0"/>
              <a:t>demo01.html&lt;/a&gt;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331640" y="2348880"/>
            <a:ext cx="720080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&lt;a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=“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URL”target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=“_blank”&gt;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链接内容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&lt;/a&gt;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017225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超级链接（续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达内官网</a:t>
            </a:r>
            <a:r>
              <a:rPr lang="en-US" altLang="zh-CN" dirty="0"/>
              <a:t>(www.tedu.cn)</a:t>
            </a:r>
            <a:r>
              <a:rPr lang="zh-CN" altLang="en-US" dirty="0"/>
              <a:t>首页超级链接示例：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AD22687-D3BE-4E7C-A6AD-FDE0CDE66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95" y="1855849"/>
            <a:ext cx="7992888" cy="127233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33A83BF-C207-4D92-8957-8DF43213F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95" y="3861048"/>
            <a:ext cx="8154813" cy="1869749"/>
          </a:xfrm>
          <a:prstGeom prst="rect">
            <a:avLst/>
          </a:prstGeom>
        </p:spPr>
      </p:pic>
      <p:sp>
        <p:nvSpPr>
          <p:cNvPr id="2" name="椭圆 1">
            <a:extLst>
              <a:ext uri="{FF2B5EF4-FFF2-40B4-BE49-F238E27FC236}">
                <a16:creationId xmlns:a16="http://schemas.microsoft.com/office/drawing/2014/main" id="{5CCB1ECE-FFC6-488F-BB39-F440D10C2A4E}"/>
              </a:ext>
            </a:extLst>
          </p:cNvPr>
          <p:cNvSpPr/>
          <p:nvPr/>
        </p:nvSpPr>
        <p:spPr>
          <a:xfrm>
            <a:off x="2051720" y="2708920"/>
            <a:ext cx="6578463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4090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超级链接（续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497957"/>
          </a:xfrm>
        </p:spPr>
        <p:txBody>
          <a:bodyPr/>
          <a:lstStyle/>
          <a:p>
            <a:r>
              <a:rPr lang="zh-CN" altLang="en-US" dirty="0"/>
              <a:t>超级链接案例：</a:t>
            </a:r>
            <a:r>
              <a:rPr lang="en-US" altLang="zh-CN" dirty="0"/>
              <a:t>demo04.html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CC5ABB-5DD4-4AB1-A9D0-A54221368C9C}"/>
              </a:ext>
            </a:extLst>
          </p:cNvPr>
          <p:cNvSpPr txBox="1"/>
          <p:nvPr/>
        </p:nvSpPr>
        <p:spPr>
          <a:xfrm>
            <a:off x="539552" y="1885824"/>
            <a:ext cx="8388933" cy="4247317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&lt;html&gt;</a:t>
            </a:r>
          </a:p>
          <a:p>
            <a:r>
              <a:rPr lang="en-US" altLang="zh-CN" dirty="0"/>
              <a:t>	&lt;head&gt;</a:t>
            </a:r>
          </a:p>
          <a:p>
            <a:r>
              <a:rPr lang="en-US" altLang="zh-CN" dirty="0"/>
              <a:t>		&lt;title&gt;</a:t>
            </a:r>
            <a:r>
              <a:rPr lang="zh-CN" altLang="en-US" dirty="0"/>
              <a:t>超级链接</a:t>
            </a:r>
            <a:r>
              <a:rPr lang="en-US" altLang="zh-CN" dirty="0"/>
              <a:t>&lt;/title&gt;</a:t>
            </a:r>
          </a:p>
          <a:p>
            <a:r>
              <a:rPr lang="en-US" altLang="zh-CN" dirty="0"/>
              <a:t>	&lt;/head&gt;</a:t>
            </a:r>
          </a:p>
          <a:p>
            <a:r>
              <a:rPr lang="en-US" altLang="zh-CN" dirty="0"/>
              <a:t>	&lt;body&gt;</a:t>
            </a:r>
          </a:p>
          <a:p>
            <a:r>
              <a:rPr lang="en-US" altLang="zh-CN" dirty="0"/>
              <a:t>		&lt;a </a:t>
            </a:r>
            <a:r>
              <a:rPr lang="en-US" altLang="zh-CN" dirty="0" err="1"/>
              <a:t>href</a:t>
            </a:r>
            <a:r>
              <a:rPr lang="en-US" altLang="zh-CN" dirty="0"/>
              <a:t>="demo01.html"&gt;</a:t>
            </a:r>
            <a:r>
              <a:rPr lang="zh-CN" altLang="en-US" dirty="0"/>
              <a:t>链接到</a:t>
            </a:r>
            <a:r>
              <a:rPr lang="en-US" altLang="zh-CN" dirty="0"/>
              <a:t>demo01&lt;/a&gt; </a:t>
            </a:r>
          </a:p>
          <a:p>
            <a:r>
              <a:rPr lang="en-US" altLang="zh-CN" dirty="0"/>
              <a:t>	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		&lt;a href=demo02.html target=_blank&gt;</a:t>
            </a:r>
            <a:r>
              <a:rPr lang="zh-CN" altLang="en-US" dirty="0"/>
              <a:t>链接到</a:t>
            </a:r>
            <a:r>
              <a:rPr lang="en-US" altLang="zh-CN" dirty="0"/>
              <a:t>demo02&lt;/a&gt; </a:t>
            </a:r>
          </a:p>
          <a:p>
            <a:r>
              <a:rPr lang="en-US" altLang="zh-CN" dirty="0"/>
              <a:t>	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		&lt;a </a:t>
            </a:r>
            <a:r>
              <a:rPr lang="en-US" altLang="zh-CN" dirty="0" err="1"/>
              <a:t>href</a:t>
            </a:r>
            <a:r>
              <a:rPr lang="en-US" altLang="zh-CN" dirty="0"/>
              <a:t>="http://www.baidu.com"&gt;</a:t>
            </a:r>
            <a:r>
              <a:rPr lang="zh-CN" altLang="en-US" dirty="0"/>
              <a:t>链接到百度</a:t>
            </a:r>
            <a:r>
              <a:rPr lang="en-US" altLang="zh-CN" dirty="0"/>
              <a:t>&lt;/a&gt; </a:t>
            </a:r>
          </a:p>
          <a:p>
            <a:r>
              <a:rPr lang="en-US" altLang="zh-CN" dirty="0"/>
              <a:t>	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		&lt;a </a:t>
            </a:r>
            <a:r>
              <a:rPr lang="en-US" altLang="zh-CN" dirty="0" err="1"/>
              <a:t>href</a:t>
            </a:r>
            <a:r>
              <a:rPr lang="en-US" altLang="zh-CN" dirty="0"/>
              <a:t>="http://www.tedu.cn" target="_blank"&gt;</a:t>
            </a:r>
            <a:r>
              <a:rPr lang="zh-CN" altLang="en-US" dirty="0"/>
              <a:t>访问达内官网</a:t>
            </a:r>
            <a:r>
              <a:rPr lang="en-US" altLang="zh-CN" dirty="0"/>
              <a:t>&lt;/a&gt; </a:t>
            </a:r>
          </a:p>
          <a:p>
            <a:endParaRPr lang="en-US" altLang="zh-CN" dirty="0"/>
          </a:p>
          <a:p>
            <a:r>
              <a:rPr lang="en-US" altLang="zh-CN" dirty="0"/>
              <a:t>	&lt;/body&gt;</a:t>
            </a:r>
          </a:p>
          <a:p>
            <a:r>
              <a:rPr lang="en-US" altLang="zh-CN" dirty="0"/>
              <a:t>&lt;/html&gt;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4002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图片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4302716"/>
          </a:xfrm>
        </p:spPr>
        <p:txBody>
          <a:bodyPr/>
          <a:lstStyle/>
          <a:p>
            <a:r>
              <a:rPr lang="zh-CN" altLang="en-US" dirty="0"/>
              <a:t>图片：</a:t>
            </a:r>
            <a:r>
              <a:rPr lang="en-US" altLang="zh-CN" dirty="0"/>
              <a:t> 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</a:p>
          <a:p>
            <a:pPr lvl="1"/>
            <a:r>
              <a:rPr lang="zh-CN" altLang="en-US" dirty="0"/>
              <a:t>基本用法：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属于单标记</a:t>
            </a:r>
            <a:endParaRPr lang="en-US" altLang="zh-CN" dirty="0"/>
          </a:p>
          <a:p>
            <a:pPr lvl="1"/>
            <a:r>
              <a:rPr lang="en-US" altLang="zh-CN" dirty="0" err="1"/>
              <a:t>src</a:t>
            </a:r>
            <a:r>
              <a:rPr lang="zh-CN" altLang="en-US" dirty="0"/>
              <a:t>：指定图片的存储地址</a:t>
            </a:r>
            <a:endParaRPr lang="en-US" altLang="zh-CN" dirty="0"/>
          </a:p>
          <a:p>
            <a:pPr lvl="1"/>
            <a:r>
              <a:rPr lang="en-US" altLang="zh-CN" dirty="0"/>
              <a:t>alt</a:t>
            </a:r>
            <a:r>
              <a:rPr lang="zh-CN" altLang="en-US" dirty="0"/>
              <a:t>：替代文字，图片由于某种原因无法显示时，此区域将显示的文字</a:t>
            </a:r>
            <a:endParaRPr lang="en-US" altLang="zh-CN" dirty="0"/>
          </a:p>
          <a:p>
            <a:pPr lvl="1"/>
            <a:r>
              <a:rPr lang="zh-CN" altLang="en-US" dirty="0"/>
              <a:t>图像和超级链接经常一起使用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835696" y="2420888"/>
            <a:ext cx="5796644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=“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URL”alt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“替代文字”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5576" y="5661248"/>
            <a:ext cx="8136904" cy="70788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&lt;a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href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网页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URL”&gt;&lt;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img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src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URL”alt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“替代文字”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&gt;&lt;/a&gt;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405E6D4-B11F-4026-8B5B-2E8CBEA5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144" y="4581128"/>
            <a:ext cx="1584176" cy="32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628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51520" y="2786058"/>
            <a:ext cx="1843313" cy="564108"/>
          </a:xfrm>
          <a:prstGeom prst="roundRect">
            <a:avLst/>
          </a:prstGeom>
          <a:solidFill>
            <a:srgbClr val="DC1F2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05" name="圆角矩形 104"/>
          <p:cNvSpPr/>
          <p:nvPr/>
        </p:nvSpPr>
        <p:spPr>
          <a:xfrm>
            <a:off x="3143240" y="479289"/>
            <a:ext cx="1717362" cy="3600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sp>
        <p:nvSpPr>
          <p:cNvPr id="109" name="圆角矩形 108"/>
          <p:cNvSpPr/>
          <p:nvPr/>
        </p:nvSpPr>
        <p:spPr>
          <a:xfrm>
            <a:off x="4987907" y="908482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文件结构</a:t>
            </a:r>
          </a:p>
        </p:txBody>
      </p:sp>
      <p:sp>
        <p:nvSpPr>
          <p:cNvPr id="120" name="圆角矩形 119"/>
          <p:cNvSpPr/>
          <p:nvPr/>
        </p:nvSpPr>
        <p:spPr>
          <a:xfrm>
            <a:off x="4987907" y="2293815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头部文件内容概述</a:t>
            </a:r>
          </a:p>
        </p:txBody>
      </p:sp>
      <p:cxnSp>
        <p:nvCxnSpPr>
          <p:cNvPr id="132" name="直接箭头连接符 131"/>
          <p:cNvCxnSpPr>
            <a:stCxn id="11" idx="3"/>
            <a:endCxn id="105" idx="1"/>
          </p:cNvCxnSpPr>
          <p:nvPr/>
        </p:nvCxnSpPr>
        <p:spPr>
          <a:xfrm flipV="1">
            <a:off x="2094833" y="659289"/>
            <a:ext cx="1048407" cy="240882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4987907" y="476672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251520" y="276977"/>
            <a:ext cx="2531550" cy="720766"/>
            <a:chOff x="179512" y="102969"/>
            <a:chExt cx="2531550" cy="720766"/>
          </a:xfrm>
        </p:grpSpPr>
        <p:sp>
          <p:nvSpPr>
            <p:cNvPr id="88" name="标题 1"/>
            <p:cNvSpPr txBox="1">
              <a:spLocks/>
            </p:cNvSpPr>
            <p:nvPr/>
          </p:nvSpPr>
          <p:spPr>
            <a:xfrm>
              <a:off x="179512" y="102969"/>
              <a:ext cx="2531550" cy="647856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r>
                <a:rPr lang="en-US" altLang="zh-CN" sz="2400" b="1" dirty="0"/>
                <a:t>HTML</a:t>
              </a:r>
              <a:r>
                <a:rPr lang="zh-CN" altLang="en-US" sz="2400" b="1" dirty="0"/>
                <a:t>基础</a:t>
              </a:r>
              <a:endParaRPr lang="en-US" altLang="zh-CN" sz="2400" b="1" dirty="0"/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323528" y="704213"/>
              <a:ext cx="2304256" cy="119522"/>
            </a:xfrm>
            <a:prstGeom prst="roundRect">
              <a:avLst/>
            </a:prstGeom>
            <a:solidFill>
              <a:srgbClr val="DC1F26"/>
            </a:solidFill>
            <a:ln w="38100"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圆角矩形 23"/>
          <p:cNvSpPr/>
          <p:nvPr/>
        </p:nvSpPr>
        <p:spPr>
          <a:xfrm>
            <a:off x="3171846" y="2305427"/>
            <a:ext cx="1717362" cy="3600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头部文件内容</a:t>
            </a:r>
          </a:p>
        </p:txBody>
      </p:sp>
      <p:cxnSp>
        <p:nvCxnSpPr>
          <p:cNvPr id="26" name="直接箭头连接符 25"/>
          <p:cNvCxnSpPr>
            <a:stCxn id="11" idx="3"/>
            <a:endCxn id="24" idx="1"/>
          </p:cNvCxnSpPr>
          <p:nvPr/>
        </p:nvCxnSpPr>
        <p:spPr>
          <a:xfrm flipV="1">
            <a:off x="2094833" y="2485427"/>
            <a:ext cx="1077013" cy="58268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4997635" y="4047888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超级链接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4997346" y="1377167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标记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3162118" y="1380870"/>
            <a:ext cx="1717362" cy="3600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基本语法</a:t>
            </a:r>
          </a:p>
        </p:txBody>
      </p:sp>
      <p:cxnSp>
        <p:nvCxnSpPr>
          <p:cNvPr id="25" name="直接箭头连接符 24"/>
          <p:cNvCxnSpPr>
            <a:stCxn id="11" idx="3"/>
            <a:endCxn id="22" idx="1"/>
          </p:cNvCxnSpPr>
          <p:nvPr/>
        </p:nvCxnSpPr>
        <p:spPr>
          <a:xfrm flipV="1">
            <a:off x="2094833" y="1560870"/>
            <a:ext cx="1067285" cy="15072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5007960" y="1828671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标记属性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987618" y="3621880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主体文件内容概述</a:t>
            </a:r>
          </a:p>
        </p:txBody>
      </p:sp>
      <p:sp>
        <p:nvSpPr>
          <p:cNvPr id="35" name="圆角矩形 34"/>
          <p:cNvSpPr/>
          <p:nvPr/>
        </p:nvSpPr>
        <p:spPr>
          <a:xfrm>
            <a:off x="3171557" y="3633492"/>
            <a:ext cx="1717362" cy="3600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主体文件内容</a:t>
            </a:r>
          </a:p>
        </p:txBody>
      </p:sp>
      <p:cxnSp>
        <p:nvCxnSpPr>
          <p:cNvPr id="36" name="直接箭头连接符 35"/>
          <p:cNvCxnSpPr>
            <a:stCxn id="11" idx="3"/>
            <a:endCxn id="35" idx="1"/>
          </p:cNvCxnSpPr>
          <p:nvPr/>
        </p:nvCxnSpPr>
        <p:spPr>
          <a:xfrm>
            <a:off x="2094833" y="3068112"/>
            <a:ext cx="1076724" cy="7453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4994320" y="2738144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页面标题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4994320" y="3160464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元信息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004048" y="4464432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图片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5004048" y="4898384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列表</a:t>
            </a:r>
          </a:p>
        </p:txBody>
      </p:sp>
      <p:sp>
        <p:nvSpPr>
          <p:cNvPr id="40" name="圆角矩形 39"/>
          <p:cNvSpPr/>
          <p:nvPr/>
        </p:nvSpPr>
        <p:spPr>
          <a:xfrm>
            <a:off x="5013776" y="5330432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表格</a:t>
            </a:r>
          </a:p>
        </p:txBody>
      </p:sp>
      <p:sp>
        <p:nvSpPr>
          <p:cNvPr id="31" name="圆角矩形 39">
            <a:extLst>
              <a:ext uri="{FF2B5EF4-FFF2-40B4-BE49-F238E27FC236}">
                <a16:creationId xmlns:a16="http://schemas.microsoft.com/office/drawing/2014/main" id="{E6071426-B628-46B2-AFB5-CC752984977F}"/>
              </a:ext>
            </a:extLst>
          </p:cNvPr>
          <p:cNvSpPr/>
          <p:nvPr/>
        </p:nvSpPr>
        <p:spPr>
          <a:xfrm>
            <a:off x="5013475" y="5758169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图层</a:t>
            </a:r>
          </a:p>
        </p:txBody>
      </p:sp>
      <p:sp>
        <p:nvSpPr>
          <p:cNvPr id="32" name="圆角矩形 39">
            <a:extLst>
              <a:ext uri="{FF2B5EF4-FFF2-40B4-BE49-F238E27FC236}">
                <a16:creationId xmlns:a16="http://schemas.microsoft.com/office/drawing/2014/main" id="{28817908-A27B-4888-89B7-B6A9FBB57E83}"/>
              </a:ext>
            </a:extLst>
          </p:cNvPr>
          <p:cNvSpPr/>
          <p:nvPr/>
        </p:nvSpPr>
        <p:spPr>
          <a:xfrm>
            <a:off x="5022207" y="6190217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脚本</a:t>
            </a:r>
          </a:p>
        </p:txBody>
      </p:sp>
    </p:spTree>
    <p:extLst>
      <p:ext uri="{BB962C8B-B14F-4D97-AF65-F5344CB8AC3E}">
        <p14:creationId xmlns:p14="http://schemas.microsoft.com/office/powerpoint/2010/main" val="26369329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图片（续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达内官网首页</a:t>
            </a:r>
            <a:r>
              <a:rPr lang="en-US" altLang="zh-CN" dirty="0"/>
              <a:t>logo</a:t>
            </a:r>
            <a:r>
              <a:rPr lang="zh-CN" altLang="en-US" dirty="0"/>
              <a:t>图片：</a:t>
            </a:r>
            <a:r>
              <a:rPr lang="en-US" altLang="zh-CN" dirty="0"/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60F7363-6BCF-47E1-A20F-5B868C2CC8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494" y="2364590"/>
            <a:ext cx="3733333" cy="85714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13D7DAF-31F5-4732-BDB5-87C085175E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125" y="3789040"/>
            <a:ext cx="7699584" cy="686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7424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图片（续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497957"/>
          </a:xfrm>
        </p:spPr>
        <p:txBody>
          <a:bodyPr/>
          <a:lstStyle/>
          <a:p>
            <a:r>
              <a:rPr lang="zh-CN" altLang="en-US" dirty="0"/>
              <a:t>达内官网首页轮播图片：</a:t>
            </a:r>
            <a:r>
              <a:rPr lang="en-US" altLang="zh-CN" dirty="0"/>
              <a:t>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EAC58F2-C692-4D99-9608-ED58ED61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3933056"/>
            <a:ext cx="5838095" cy="25619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05C6FD-8090-43BF-A296-73415B66CE9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941037"/>
            <a:ext cx="6951495" cy="144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0735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图片（续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图片案例：</a:t>
            </a:r>
            <a:r>
              <a:rPr lang="en-US" altLang="zh-CN" dirty="0"/>
              <a:t>demo05.html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CC5ABB-5DD4-4AB1-A9D0-A54221368C9C}"/>
              </a:ext>
            </a:extLst>
          </p:cNvPr>
          <p:cNvSpPr txBox="1"/>
          <p:nvPr/>
        </p:nvSpPr>
        <p:spPr>
          <a:xfrm>
            <a:off x="539552" y="1885824"/>
            <a:ext cx="8388933" cy="397031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&lt;html&gt;</a:t>
            </a:r>
          </a:p>
          <a:p>
            <a:r>
              <a:rPr lang="en-US" altLang="zh-CN" dirty="0"/>
              <a:t>	&lt;head&gt;</a:t>
            </a:r>
          </a:p>
          <a:p>
            <a:r>
              <a:rPr lang="en-US" altLang="zh-CN" dirty="0"/>
              <a:t>		&lt;title&gt;</a:t>
            </a:r>
            <a:r>
              <a:rPr lang="zh-CN" altLang="en-US" dirty="0"/>
              <a:t>图片案例</a:t>
            </a:r>
            <a:r>
              <a:rPr lang="en-US" altLang="zh-CN" dirty="0"/>
              <a:t>&lt;/title&gt;</a:t>
            </a:r>
          </a:p>
          <a:p>
            <a:r>
              <a:rPr lang="en-US" altLang="zh-CN" dirty="0"/>
              <a:t>	&lt;/head&gt;</a:t>
            </a:r>
          </a:p>
          <a:p>
            <a:r>
              <a:rPr lang="en-US" altLang="zh-CN" dirty="0"/>
              <a:t>	&lt;body&gt;</a:t>
            </a:r>
          </a:p>
          <a:p>
            <a:r>
              <a:rPr lang="en-US" altLang="zh-CN" dirty="0"/>
              <a:t>		&lt;a </a:t>
            </a:r>
            <a:r>
              <a:rPr lang="en-US" altLang="zh-CN" dirty="0" err="1"/>
              <a:t>href</a:t>
            </a:r>
            <a:r>
              <a:rPr lang="en-US" altLang="zh-CN" dirty="0"/>
              <a:t>="demo01.html"&gt;&lt;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="picture/1.jpg"&gt;&lt;/a&gt; </a:t>
            </a:r>
          </a:p>
          <a:p>
            <a:r>
              <a:rPr lang="en-US" altLang="zh-CN" dirty="0"/>
              <a:t>	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	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		&lt;a </a:t>
            </a:r>
            <a:r>
              <a:rPr lang="en-US" altLang="zh-CN" dirty="0" err="1"/>
              <a:t>href</a:t>
            </a:r>
            <a:r>
              <a:rPr lang="en-US" altLang="zh-CN" dirty="0"/>
              <a:t>="http://www.tedu.cn" target="_blank"&gt;</a:t>
            </a:r>
          </a:p>
          <a:p>
            <a:r>
              <a:rPr lang="en-US" altLang="zh-CN" dirty="0"/>
              <a:t>			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="picture/2.jpg"&gt;</a:t>
            </a:r>
          </a:p>
          <a:p>
            <a:r>
              <a:rPr lang="en-US" altLang="zh-CN" dirty="0"/>
              <a:t>		&lt;/a&gt; </a:t>
            </a:r>
          </a:p>
          <a:p>
            <a:endParaRPr lang="en-US" altLang="zh-CN" dirty="0"/>
          </a:p>
          <a:p>
            <a:r>
              <a:rPr lang="en-US" altLang="zh-CN" dirty="0"/>
              <a:t>	&lt;/body&gt;</a:t>
            </a:r>
          </a:p>
          <a:p>
            <a:r>
              <a:rPr lang="en-US" altLang="zh-C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375195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列表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1495794"/>
          </a:xfrm>
        </p:spPr>
        <p:txBody>
          <a:bodyPr/>
          <a:lstStyle/>
          <a:p>
            <a:r>
              <a:rPr lang="zh-CN" altLang="en-US" dirty="0"/>
              <a:t>列表在网页中将列表项目有序或无序罗列显示，可以对网页文字进行布局</a:t>
            </a:r>
            <a:endParaRPr lang="en-US" altLang="zh-CN" dirty="0"/>
          </a:p>
          <a:p>
            <a:r>
              <a:rPr lang="zh-CN" altLang="en-US" dirty="0"/>
              <a:t>列表主要标签和属性：</a:t>
            </a: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1043608" y="2924944"/>
          <a:ext cx="4032447" cy="2026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680803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1675822">
                  <a:extLst>
                    <a:ext uri="{9D8B030D-6E8A-4147-A177-3AD203B41FA5}">
                      <a16:colId xmlns:a16="http://schemas.microsoft.com/office/drawing/2014/main" val="2085102386"/>
                    </a:ext>
                  </a:extLst>
                </a:gridCol>
                <a:gridCol w="1675822">
                  <a:extLst>
                    <a:ext uri="{9D8B030D-6E8A-4147-A177-3AD203B41FA5}">
                      <a16:colId xmlns:a16="http://schemas.microsoft.com/office/drawing/2014/main" val="22697013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ul</a:t>
                      </a:r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无序列表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79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ol</a:t>
                      </a:r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有序列表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编号类型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取值：</a:t>
                      </a:r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A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 err="1"/>
                        <a:t>i</a:t>
                      </a:r>
                      <a:r>
                        <a:rPr lang="zh-CN" altLang="en-US" dirty="0"/>
                        <a:t>、</a:t>
                      </a:r>
                      <a:r>
                        <a:rPr lang="en-US" altLang="zh-CN" dirty="0"/>
                        <a:t>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4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&lt;li&gt;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列表项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89510"/>
                  </a:ext>
                </a:extLst>
              </a:tr>
            </a:tbl>
          </a:graphicData>
        </a:graphic>
      </p:graphicFrame>
      <p:sp>
        <p:nvSpPr>
          <p:cNvPr id="5" name="Rectangle 9">
            <a:extLst>
              <a:ext uri="{FF2B5EF4-FFF2-40B4-BE49-F238E27FC236}">
                <a16:creationId xmlns:a16="http://schemas.microsoft.com/office/drawing/2014/main" id="{68F94327-9875-4CAB-9F9C-EE7CE27DDF55}"/>
              </a:ext>
            </a:extLst>
          </p:cNvPr>
          <p:cNvSpPr txBox="1">
            <a:spLocks noChangeArrowheads="1"/>
          </p:cNvSpPr>
          <p:nvPr/>
        </p:nvSpPr>
        <p:spPr>
          <a:xfrm>
            <a:off x="5220072" y="2258863"/>
            <a:ext cx="3096344" cy="3834433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&lt;</a:t>
            </a:r>
            <a:r>
              <a:rPr lang="en-US" altLang="zh-CN" sz="1800" dirty="0" err="1"/>
              <a:t>ul</a:t>
            </a:r>
            <a:r>
              <a:rPr lang="en-US" altLang="zh-CN" sz="18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		&lt;li&gt;</a:t>
            </a:r>
            <a:r>
              <a:rPr lang="zh-CN" altLang="en-US" sz="1800" dirty="0"/>
              <a:t>足球</a:t>
            </a:r>
            <a:r>
              <a:rPr lang="en-US" altLang="zh-CN" sz="1800" dirty="0"/>
              <a:t>&lt;/li&gt;</a:t>
            </a:r>
          </a:p>
          <a:p>
            <a:pPr algn="just">
              <a:buNone/>
            </a:pPr>
            <a:r>
              <a:rPr lang="en-US" altLang="zh-CN" sz="1800" dirty="0"/>
              <a:t>		&lt;li&gt;</a:t>
            </a:r>
            <a:r>
              <a:rPr lang="zh-CN" altLang="en-US" sz="1800" dirty="0"/>
              <a:t>篮球</a:t>
            </a:r>
            <a:r>
              <a:rPr lang="en-US" altLang="zh-CN" sz="1800" dirty="0"/>
              <a:t>&lt;/li&gt;</a:t>
            </a:r>
          </a:p>
          <a:p>
            <a:pPr algn="just">
              <a:buNone/>
            </a:pPr>
            <a:r>
              <a:rPr lang="en-US" altLang="zh-CN" sz="1800" dirty="0"/>
              <a:t>		&lt;li&gt;</a:t>
            </a:r>
            <a:r>
              <a:rPr lang="zh-CN" altLang="en-US" sz="1800" dirty="0"/>
              <a:t>排球</a:t>
            </a:r>
            <a:r>
              <a:rPr lang="en-US" altLang="zh-CN" sz="1800" dirty="0"/>
              <a:t>&lt;/li&gt;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&lt;/</a:t>
            </a:r>
            <a:r>
              <a:rPr lang="en-US" altLang="zh-CN" sz="1800" dirty="0" err="1"/>
              <a:t>ul</a:t>
            </a:r>
            <a:r>
              <a:rPr lang="en-US" altLang="zh-CN" sz="18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endParaRPr lang="en-US" altLang="zh-CN" sz="1800" dirty="0"/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&lt;</a:t>
            </a:r>
            <a:r>
              <a:rPr lang="en-US" altLang="zh-CN" sz="1800" dirty="0" err="1"/>
              <a:t>ol</a:t>
            </a:r>
            <a:r>
              <a:rPr lang="en-US" altLang="zh-CN" sz="18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		&lt;li&gt;</a:t>
            </a:r>
            <a:r>
              <a:rPr lang="zh-CN" altLang="en-US" sz="1800" dirty="0"/>
              <a:t>地理</a:t>
            </a:r>
            <a:r>
              <a:rPr lang="en-US" altLang="zh-CN" sz="1800" dirty="0"/>
              <a:t>&lt;/li&gt;</a:t>
            </a:r>
          </a:p>
          <a:p>
            <a:pPr algn="just">
              <a:buNone/>
            </a:pPr>
            <a:r>
              <a:rPr lang="en-US" altLang="zh-CN" sz="1800" dirty="0"/>
              <a:t>		&lt;li&gt;</a:t>
            </a:r>
            <a:r>
              <a:rPr lang="zh-CN" altLang="en-US" sz="1800" dirty="0"/>
              <a:t>历史</a:t>
            </a:r>
            <a:r>
              <a:rPr lang="en-US" altLang="zh-CN" sz="1800" dirty="0"/>
              <a:t>&lt;/li&gt;</a:t>
            </a:r>
          </a:p>
          <a:p>
            <a:pPr algn="just">
              <a:buNone/>
            </a:pPr>
            <a:r>
              <a:rPr lang="en-US" altLang="zh-CN" sz="1800" dirty="0"/>
              <a:t>		&lt;li&gt;</a:t>
            </a:r>
            <a:r>
              <a:rPr lang="zh-CN" altLang="en-US" sz="1800" dirty="0"/>
              <a:t>生物</a:t>
            </a:r>
            <a:r>
              <a:rPr lang="en-US" altLang="zh-CN" sz="1800" dirty="0"/>
              <a:t>&lt;/li&gt;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&lt;/</a:t>
            </a:r>
            <a:r>
              <a:rPr lang="en-US" altLang="zh-CN" sz="1800" dirty="0" err="1"/>
              <a:t>ol</a:t>
            </a:r>
            <a:r>
              <a:rPr lang="en-US" altLang="zh-CN" sz="18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2000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035252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列表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搜狐首页列表案例：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77F13C2-EA51-4285-99AA-20A8CCA74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74" y="1743670"/>
            <a:ext cx="8076190" cy="19523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6FE246D-4A99-4394-804F-7304EF700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274" y="3828337"/>
            <a:ext cx="7659672" cy="30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6355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列表（续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列表案例：</a:t>
            </a:r>
            <a:r>
              <a:rPr lang="en-US" altLang="zh-CN" dirty="0"/>
              <a:t>demo06.html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A8C057-5244-4E86-B422-1C1053733C1E}"/>
              </a:ext>
            </a:extLst>
          </p:cNvPr>
          <p:cNvSpPr txBox="1"/>
          <p:nvPr/>
        </p:nvSpPr>
        <p:spPr>
          <a:xfrm>
            <a:off x="1043608" y="1735063"/>
            <a:ext cx="4968552" cy="50783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&lt;html&gt;</a:t>
            </a:r>
          </a:p>
          <a:p>
            <a:r>
              <a:rPr lang="en-US" altLang="zh-CN" dirty="0"/>
              <a:t>	&lt;head&gt;</a:t>
            </a:r>
          </a:p>
          <a:p>
            <a:r>
              <a:rPr lang="en-US" altLang="zh-CN" dirty="0"/>
              <a:t>		&lt;title&gt;</a:t>
            </a:r>
            <a:r>
              <a:rPr lang="zh-CN" altLang="en-US" dirty="0"/>
              <a:t>列表案例</a:t>
            </a:r>
            <a:r>
              <a:rPr lang="en-US" altLang="zh-CN" dirty="0"/>
              <a:t>&lt;/title&gt;</a:t>
            </a:r>
          </a:p>
          <a:p>
            <a:r>
              <a:rPr lang="en-US" altLang="zh-CN" dirty="0"/>
              <a:t>	&lt;/head&gt;</a:t>
            </a:r>
          </a:p>
          <a:p>
            <a:r>
              <a:rPr lang="en-US" altLang="zh-CN" dirty="0"/>
              <a:t>	&lt;body&gt;</a:t>
            </a:r>
          </a:p>
          <a:p>
            <a:r>
              <a:rPr lang="en-US" altLang="zh-CN" dirty="0"/>
              <a:t>		&lt;</a:t>
            </a:r>
            <a:r>
              <a:rPr lang="en-US" altLang="zh-CN" dirty="0" err="1"/>
              <a:t>ul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			&lt;li&gt;</a:t>
            </a:r>
            <a:r>
              <a:rPr lang="zh-CN" altLang="en-US" dirty="0"/>
              <a:t>足球</a:t>
            </a:r>
            <a:r>
              <a:rPr lang="en-US" altLang="zh-CN" dirty="0"/>
              <a:t>&lt;/li&gt;</a:t>
            </a:r>
          </a:p>
          <a:p>
            <a:r>
              <a:rPr lang="en-US" altLang="zh-CN" dirty="0"/>
              <a:t>			&lt;li&gt;</a:t>
            </a:r>
            <a:r>
              <a:rPr lang="zh-CN" altLang="en-US" dirty="0"/>
              <a:t>篮球</a:t>
            </a:r>
            <a:r>
              <a:rPr lang="en-US" altLang="zh-CN" dirty="0"/>
              <a:t>&lt;/li&gt;</a:t>
            </a:r>
          </a:p>
          <a:p>
            <a:r>
              <a:rPr lang="en-US" altLang="zh-CN" dirty="0"/>
              <a:t>			&lt;li&gt;</a:t>
            </a:r>
            <a:r>
              <a:rPr lang="zh-CN" altLang="en-US" dirty="0"/>
              <a:t>排球</a:t>
            </a:r>
            <a:r>
              <a:rPr lang="en-US" altLang="zh-CN" dirty="0"/>
              <a:t>&lt;/li&gt;</a:t>
            </a:r>
          </a:p>
          <a:p>
            <a:r>
              <a:rPr lang="en-US" altLang="zh-CN" dirty="0"/>
              <a:t>		&lt;/</a:t>
            </a:r>
            <a:r>
              <a:rPr lang="en-US" altLang="zh-CN" dirty="0" err="1"/>
              <a:t>ul</a:t>
            </a:r>
            <a:r>
              <a:rPr lang="en-US" altLang="zh-CN" dirty="0"/>
              <a:t>&gt;</a:t>
            </a:r>
          </a:p>
          <a:p>
            <a:endParaRPr lang="en-US" altLang="zh-CN" dirty="0"/>
          </a:p>
          <a:p>
            <a:r>
              <a:rPr lang="en-US" altLang="zh-CN" dirty="0"/>
              <a:t>		&lt;</a:t>
            </a:r>
            <a:r>
              <a:rPr lang="en-US" altLang="zh-CN" dirty="0" err="1"/>
              <a:t>ol</a:t>
            </a:r>
            <a:r>
              <a:rPr lang="en-US" altLang="zh-CN" dirty="0"/>
              <a:t> type=</a:t>
            </a:r>
            <a:r>
              <a:rPr lang="en-US" altLang="zh-CN" dirty="0" err="1"/>
              <a:t>i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			&lt;li&gt;</a:t>
            </a:r>
            <a:r>
              <a:rPr lang="zh-CN" altLang="en-US" dirty="0"/>
              <a:t>地理</a:t>
            </a:r>
            <a:r>
              <a:rPr lang="en-US" altLang="zh-CN" dirty="0"/>
              <a:t>&lt;/li&gt;</a:t>
            </a:r>
          </a:p>
          <a:p>
            <a:r>
              <a:rPr lang="en-US" altLang="zh-CN" dirty="0"/>
              <a:t>			&lt;li&gt;</a:t>
            </a:r>
            <a:r>
              <a:rPr lang="zh-CN" altLang="en-US" dirty="0"/>
              <a:t>历史</a:t>
            </a:r>
            <a:r>
              <a:rPr lang="en-US" altLang="zh-CN" dirty="0"/>
              <a:t>&lt;/li&gt;</a:t>
            </a:r>
          </a:p>
          <a:p>
            <a:r>
              <a:rPr lang="en-US" altLang="zh-CN" dirty="0"/>
              <a:t>			&lt;li&gt;</a:t>
            </a:r>
            <a:r>
              <a:rPr lang="zh-CN" altLang="en-US" dirty="0"/>
              <a:t>生物</a:t>
            </a:r>
            <a:r>
              <a:rPr lang="en-US" altLang="zh-CN" dirty="0"/>
              <a:t>&lt;/li&gt;</a:t>
            </a:r>
          </a:p>
          <a:p>
            <a:r>
              <a:rPr lang="en-US" altLang="zh-CN" dirty="0"/>
              <a:t>		&lt;/</a:t>
            </a:r>
            <a:r>
              <a:rPr lang="en-US" altLang="zh-CN" dirty="0" err="1"/>
              <a:t>ol</a:t>
            </a:r>
            <a:r>
              <a:rPr lang="en-US" altLang="zh-CN" dirty="0"/>
              <a:t>&gt;</a:t>
            </a:r>
          </a:p>
          <a:p>
            <a:r>
              <a:rPr lang="en-US" altLang="zh-CN" dirty="0"/>
              <a:t>	&lt;/body&gt;</a:t>
            </a:r>
          </a:p>
          <a:p>
            <a:r>
              <a:rPr lang="en-US" altLang="zh-CN" dirty="0"/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1378777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1495794"/>
          </a:xfrm>
        </p:spPr>
        <p:txBody>
          <a:bodyPr/>
          <a:lstStyle/>
          <a:p>
            <a:r>
              <a:rPr lang="zh-CN" altLang="en-US" dirty="0"/>
              <a:t>表格能将网页分成多个任意的矩形区域，在网页制作中是常用的一种简单的布局工具</a:t>
            </a:r>
            <a:endParaRPr lang="en-US" altLang="zh-CN" dirty="0"/>
          </a:p>
          <a:p>
            <a:r>
              <a:rPr lang="zh-CN" altLang="en-US" dirty="0"/>
              <a:t>表格涉及的标签和属性：</a:t>
            </a: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1694819"/>
              </p:ext>
            </p:extLst>
          </p:nvPr>
        </p:nvGraphicFramePr>
        <p:xfrm>
          <a:off x="755576" y="2930239"/>
          <a:ext cx="5040560" cy="23977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85102386"/>
                    </a:ext>
                  </a:extLst>
                </a:gridCol>
                <a:gridCol w="2592288">
                  <a:extLst>
                    <a:ext uri="{9D8B030D-6E8A-4147-A177-3AD203B41FA5}">
                      <a16:colId xmlns:a16="http://schemas.microsoft.com/office/drawing/2014/main" val="120912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&lt;table&gt;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表格标记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border</a:t>
                      </a:r>
                      <a:r>
                        <a:rPr lang="zh-CN" altLang="en-US" dirty="0"/>
                        <a:t>：边框宽度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width</a:t>
                      </a:r>
                      <a:r>
                        <a:rPr lang="zh-CN" altLang="en-US" dirty="0"/>
                        <a:t>：表格宽度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height</a:t>
                      </a:r>
                      <a:r>
                        <a:rPr lang="zh-CN" altLang="en-US" dirty="0"/>
                        <a:t>：表格高度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79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tr</a:t>
                      </a:r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行标记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4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&lt;td&gt;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列标记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89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th</a:t>
                      </a:r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表头列标记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829521"/>
                  </a:ext>
                </a:extLst>
              </a:tr>
            </a:tbl>
          </a:graphicData>
        </a:graphic>
      </p:graphicFrame>
      <p:sp>
        <p:nvSpPr>
          <p:cNvPr id="7" name="Rectangle 9">
            <a:extLst>
              <a:ext uri="{FF2B5EF4-FFF2-40B4-BE49-F238E27FC236}">
                <a16:creationId xmlns:a16="http://schemas.microsoft.com/office/drawing/2014/main" id="{26E7C867-4614-435B-A077-6D0610B8B143}"/>
              </a:ext>
            </a:extLst>
          </p:cNvPr>
          <p:cNvSpPr txBox="1">
            <a:spLocks noChangeArrowheads="1"/>
          </p:cNvSpPr>
          <p:nvPr/>
        </p:nvSpPr>
        <p:spPr>
          <a:xfrm>
            <a:off x="5940152" y="2564904"/>
            <a:ext cx="3024336" cy="4104456"/>
          </a:xfrm>
          <a:prstGeom prst="rect">
            <a:avLst/>
          </a:prstGeom>
          <a:ln>
            <a:solidFill>
              <a:srgbClr val="FFC000"/>
            </a:solidFill>
          </a:ln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&lt;table border=1&gt;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      &lt;</a:t>
            </a:r>
            <a:r>
              <a:rPr lang="en-US" altLang="zh-CN" sz="1800" dirty="0" err="1"/>
              <a:t>tr</a:t>
            </a:r>
            <a:r>
              <a:rPr lang="en-US" altLang="zh-CN" sz="18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		&lt;</a:t>
            </a:r>
            <a:r>
              <a:rPr lang="en-US" altLang="zh-CN" sz="1800" dirty="0" err="1"/>
              <a:t>th</a:t>
            </a:r>
            <a:r>
              <a:rPr lang="en-US" altLang="zh-CN" sz="1800" dirty="0"/>
              <a:t>&gt;</a:t>
            </a:r>
            <a:r>
              <a:rPr lang="zh-CN" altLang="en-US" sz="1800" dirty="0"/>
              <a:t>学号</a:t>
            </a:r>
            <a:r>
              <a:rPr lang="en-US" altLang="zh-CN" sz="1800" dirty="0"/>
              <a:t>&lt;/</a:t>
            </a:r>
            <a:r>
              <a:rPr lang="en-US" altLang="zh-CN" sz="1800" dirty="0" err="1"/>
              <a:t>th</a:t>
            </a:r>
            <a:r>
              <a:rPr lang="en-US" altLang="zh-CN" sz="1800" dirty="0"/>
              <a:t>&gt;</a:t>
            </a:r>
          </a:p>
          <a:p>
            <a:pPr algn="just">
              <a:buNone/>
            </a:pPr>
            <a:r>
              <a:rPr lang="en-US" altLang="zh-CN" sz="1800" dirty="0"/>
              <a:t>		&lt;</a:t>
            </a:r>
            <a:r>
              <a:rPr lang="en-US" altLang="zh-CN" sz="1800" dirty="0" err="1"/>
              <a:t>th</a:t>
            </a:r>
            <a:r>
              <a:rPr lang="en-US" altLang="zh-CN" sz="1800" dirty="0"/>
              <a:t>&gt;</a:t>
            </a:r>
            <a:r>
              <a:rPr lang="zh-CN" altLang="en-US" sz="1800" dirty="0"/>
              <a:t>姓名</a:t>
            </a:r>
            <a:r>
              <a:rPr lang="en-US" altLang="zh-CN" sz="1800" dirty="0"/>
              <a:t>&lt;/</a:t>
            </a:r>
            <a:r>
              <a:rPr lang="en-US" altLang="zh-CN" sz="1800" dirty="0" err="1"/>
              <a:t>th</a:t>
            </a:r>
            <a:r>
              <a:rPr lang="en-US" altLang="zh-CN" sz="1800" dirty="0"/>
              <a:t>&gt;</a:t>
            </a:r>
          </a:p>
          <a:p>
            <a:pPr algn="just">
              <a:buNone/>
            </a:pPr>
            <a:r>
              <a:rPr lang="en-US" altLang="zh-CN" sz="1800" dirty="0"/>
              <a:t>		&lt;</a:t>
            </a:r>
            <a:r>
              <a:rPr lang="en-US" altLang="zh-CN" sz="1800" dirty="0" err="1"/>
              <a:t>th</a:t>
            </a:r>
            <a:r>
              <a:rPr lang="en-US" altLang="zh-CN" sz="1800" dirty="0"/>
              <a:t>&gt;</a:t>
            </a:r>
            <a:r>
              <a:rPr lang="zh-CN" altLang="en-US" sz="1800" dirty="0"/>
              <a:t>住址</a:t>
            </a:r>
            <a:r>
              <a:rPr lang="en-US" altLang="zh-CN" sz="1800" dirty="0"/>
              <a:t>&lt;/</a:t>
            </a:r>
            <a:r>
              <a:rPr lang="en-US" altLang="zh-CN" sz="1800" dirty="0" err="1"/>
              <a:t>th</a:t>
            </a:r>
            <a:r>
              <a:rPr lang="en-US" altLang="zh-CN" sz="18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      &lt;/</a:t>
            </a:r>
            <a:r>
              <a:rPr lang="en-US" altLang="zh-CN" sz="1800" dirty="0" err="1"/>
              <a:t>tr</a:t>
            </a:r>
            <a:r>
              <a:rPr lang="en-US" altLang="zh-CN" sz="18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      &lt;</a:t>
            </a:r>
            <a:r>
              <a:rPr lang="en-US" altLang="zh-CN" sz="1800" dirty="0" err="1"/>
              <a:t>tr</a:t>
            </a:r>
            <a:r>
              <a:rPr lang="en-US" altLang="zh-CN" sz="1800" dirty="0"/>
              <a:t>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		&lt;td&gt;001&lt;/td&gt;</a:t>
            </a:r>
          </a:p>
          <a:p>
            <a:pPr algn="just">
              <a:buNone/>
            </a:pPr>
            <a:r>
              <a:rPr lang="en-US" altLang="zh-CN" sz="1800" dirty="0"/>
              <a:t>		&lt;td&gt;</a:t>
            </a:r>
            <a:r>
              <a:rPr lang="zh-CN" altLang="en-US" sz="1800" dirty="0"/>
              <a:t>张三</a:t>
            </a:r>
            <a:r>
              <a:rPr lang="en-US" altLang="zh-CN" sz="1800" dirty="0"/>
              <a:t>&lt;/td&gt;</a:t>
            </a:r>
          </a:p>
          <a:p>
            <a:pPr algn="just">
              <a:buNone/>
            </a:pPr>
            <a:r>
              <a:rPr lang="en-US" altLang="zh-CN" sz="1800" dirty="0"/>
              <a:t>		&lt;td&gt;</a:t>
            </a:r>
            <a:r>
              <a:rPr lang="zh-CN" altLang="en-US" sz="1800" dirty="0"/>
              <a:t>北京</a:t>
            </a:r>
            <a:r>
              <a:rPr lang="en-US" altLang="zh-CN" sz="1800" dirty="0"/>
              <a:t>&lt;/td&gt;</a:t>
            </a:r>
          </a:p>
          <a:p>
            <a:pPr algn="just">
              <a:buFont typeface="Wingdings" panose="05000000000000000000" pitchFamily="2" charset="2"/>
              <a:buNone/>
            </a:pPr>
            <a:r>
              <a:rPr lang="en-US" altLang="zh-CN" sz="1800" dirty="0"/>
              <a:t>      &lt;/</a:t>
            </a:r>
            <a:r>
              <a:rPr lang="en-US" altLang="zh-CN" sz="1800" dirty="0" err="1"/>
              <a:t>tr</a:t>
            </a:r>
            <a:r>
              <a:rPr lang="en-US" altLang="zh-CN" sz="1800" dirty="0"/>
              <a:t>&gt;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zh-CN" sz="1800" dirty="0">
                <a:cs typeface="Times New Roman" panose="02020603050405020304" pitchFamily="18" charset="0"/>
              </a:rPr>
              <a:t>&lt;/table&gt;</a:t>
            </a:r>
            <a:r>
              <a:rPr lang="en-US" altLang="zh-CN" sz="18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7650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表格（续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表格案例：</a:t>
            </a:r>
            <a:r>
              <a:rPr lang="en-US" altLang="zh-CN" dirty="0"/>
              <a:t>demo07.html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F3787A-F4EF-4F88-ACF2-C334BF04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1706042"/>
            <a:ext cx="4895233" cy="512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116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表格（续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529923"/>
          </a:xfrm>
        </p:spPr>
        <p:txBody>
          <a:bodyPr/>
          <a:lstStyle/>
          <a:p>
            <a:r>
              <a:rPr lang="zh-CN" altLang="en-US" dirty="0"/>
              <a:t>划分结构表格：将表格划分为表头行、表格主体部分和表格标注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A8C82CE-283B-4109-A822-35832B7812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721446"/>
              </p:ext>
            </p:extLst>
          </p:nvPr>
        </p:nvGraphicFramePr>
        <p:xfrm>
          <a:off x="1331640" y="2485207"/>
          <a:ext cx="5040560" cy="14833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680187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3360373">
                  <a:extLst>
                    <a:ext uri="{9D8B030D-6E8A-4147-A177-3AD203B41FA5}">
                      <a16:colId xmlns:a16="http://schemas.microsoft.com/office/drawing/2014/main" val="20851023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thead</a:t>
                      </a:r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定义一组表头行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57963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tbody</a:t>
                      </a:r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定义表头主体部分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8850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&lt;</a:t>
                      </a:r>
                      <a:r>
                        <a:rPr lang="en-US" altLang="zh-CN" dirty="0" err="1"/>
                        <a:t>tfoot</a:t>
                      </a:r>
                      <a:r>
                        <a:rPr lang="en-US" altLang="zh-CN" dirty="0"/>
                        <a:t>&gt;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为表格添加一个标注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8507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62292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表格（续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结构表格案例：</a:t>
            </a:r>
            <a:r>
              <a:rPr lang="en-US" altLang="zh-CN" dirty="0"/>
              <a:t>demo08.html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6A38BE0-077F-4ED9-92A5-6DE9412D4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3688" y="1729037"/>
            <a:ext cx="4488510" cy="512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018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251520" y="2786058"/>
            <a:ext cx="1843313" cy="564108"/>
          </a:xfrm>
          <a:prstGeom prst="roundRect">
            <a:avLst/>
          </a:prstGeom>
          <a:solidFill>
            <a:srgbClr val="DC1F2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</p:txBody>
      </p:sp>
      <p:sp>
        <p:nvSpPr>
          <p:cNvPr id="120" name="圆角矩形 119"/>
          <p:cNvSpPr/>
          <p:nvPr/>
        </p:nvSpPr>
        <p:spPr>
          <a:xfrm>
            <a:off x="4987907" y="2293815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文本框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251520" y="276977"/>
            <a:ext cx="2531550" cy="720766"/>
            <a:chOff x="179512" y="102969"/>
            <a:chExt cx="2531550" cy="720766"/>
          </a:xfrm>
        </p:grpSpPr>
        <p:sp>
          <p:nvSpPr>
            <p:cNvPr id="88" name="标题 1"/>
            <p:cNvSpPr txBox="1">
              <a:spLocks/>
            </p:cNvSpPr>
            <p:nvPr/>
          </p:nvSpPr>
          <p:spPr>
            <a:xfrm>
              <a:off x="179512" y="102969"/>
              <a:ext cx="2531550" cy="647856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r>
                <a:rPr lang="en-US" altLang="zh-CN" sz="2400" b="1" dirty="0"/>
                <a:t>HTML</a:t>
              </a:r>
              <a:r>
                <a:rPr lang="zh-CN" altLang="en-US" sz="2400" b="1" dirty="0"/>
                <a:t>基础（续</a:t>
              </a:r>
              <a:r>
                <a:rPr lang="en-US" altLang="zh-CN" sz="2400" b="1" dirty="0"/>
                <a:t>1</a:t>
              </a:r>
              <a:r>
                <a:rPr lang="zh-CN" altLang="en-US" sz="2400" b="1" dirty="0"/>
                <a:t>）</a:t>
              </a:r>
              <a:endParaRPr lang="en-US" altLang="zh-CN" sz="2400" b="1" dirty="0"/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323528" y="704213"/>
              <a:ext cx="2304256" cy="119522"/>
            </a:xfrm>
            <a:prstGeom prst="roundRect">
              <a:avLst/>
            </a:prstGeom>
            <a:solidFill>
              <a:srgbClr val="DC1F26"/>
            </a:solidFill>
            <a:ln w="38100"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4997635" y="4047888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下拉列表</a:t>
            </a:r>
          </a:p>
        </p:txBody>
      </p:sp>
      <p:sp>
        <p:nvSpPr>
          <p:cNvPr id="32" name="圆角矩形 31"/>
          <p:cNvSpPr/>
          <p:nvPr/>
        </p:nvSpPr>
        <p:spPr>
          <a:xfrm>
            <a:off x="3200741" y="1412816"/>
            <a:ext cx="1717362" cy="3600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表单</a:t>
            </a:r>
          </a:p>
        </p:txBody>
      </p:sp>
      <p:cxnSp>
        <p:nvCxnSpPr>
          <p:cNvPr id="33" name="直接箭头连接符 32"/>
          <p:cNvCxnSpPr>
            <a:stCxn id="11" idx="3"/>
            <a:endCxn id="32" idx="1"/>
          </p:cNvCxnSpPr>
          <p:nvPr/>
        </p:nvCxnSpPr>
        <p:spPr>
          <a:xfrm flipV="1">
            <a:off x="2094833" y="1592816"/>
            <a:ext cx="1105908" cy="147529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圆角矩形 20"/>
          <p:cNvSpPr/>
          <p:nvPr/>
        </p:nvSpPr>
        <p:spPr>
          <a:xfrm>
            <a:off x="4997346" y="1377167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表单概述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5007960" y="1828671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表单标记</a:t>
            </a:r>
          </a:p>
        </p:txBody>
      </p:sp>
      <p:sp>
        <p:nvSpPr>
          <p:cNvPr id="34" name="圆角矩形 33"/>
          <p:cNvSpPr/>
          <p:nvPr/>
        </p:nvSpPr>
        <p:spPr>
          <a:xfrm>
            <a:off x="4987618" y="3621880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复选框</a:t>
            </a:r>
          </a:p>
        </p:txBody>
      </p:sp>
      <p:sp>
        <p:nvSpPr>
          <p:cNvPr id="29" name="圆角矩形 28"/>
          <p:cNvSpPr/>
          <p:nvPr/>
        </p:nvSpPr>
        <p:spPr>
          <a:xfrm>
            <a:off x="4994320" y="2738144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按钮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4994320" y="3160464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单选按钮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004048" y="4464432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文本域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5004048" y="4898384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静态文本</a:t>
            </a:r>
          </a:p>
        </p:txBody>
      </p:sp>
    </p:spTree>
    <p:extLst>
      <p:ext uri="{BB962C8B-B14F-4D97-AF65-F5344CB8AC3E}">
        <p14:creationId xmlns:p14="http://schemas.microsoft.com/office/powerpoint/2010/main" val="15043307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图层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1889748"/>
          </a:xfrm>
        </p:spPr>
        <p:txBody>
          <a:bodyPr/>
          <a:lstStyle/>
          <a:p>
            <a:r>
              <a:rPr lang="zh-CN" altLang="en-US" dirty="0"/>
              <a:t>图层：</a:t>
            </a:r>
            <a:r>
              <a:rPr lang="en-US" altLang="zh-CN" dirty="0"/>
              <a:t>&lt;div&gt;</a:t>
            </a:r>
          </a:p>
          <a:p>
            <a:pPr lvl="1"/>
            <a:r>
              <a:rPr lang="zh-CN" altLang="en-US" dirty="0"/>
              <a:t>图层是布局常见的一种技术，它能够将层中的内容摆放到浏览器的任意位置</a:t>
            </a:r>
            <a:endParaRPr lang="en-US" altLang="zh-CN" dirty="0"/>
          </a:p>
          <a:p>
            <a:pPr lvl="1"/>
            <a:r>
              <a:rPr lang="zh-CN" altLang="en-US" dirty="0"/>
              <a:t>图层常见属性</a:t>
            </a: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885206"/>
              </p:ext>
            </p:extLst>
          </p:nvPr>
        </p:nvGraphicFramePr>
        <p:xfrm>
          <a:off x="899592" y="3309518"/>
          <a:ext cx="6912769" cy="29667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382554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2765108">
                  <a:extLst>
                    <a:ext uri="{9D8B030D-6E8A-4147-A177-3AD203B41FA5}">
                      <a16:colId xmlns:a16="http://schemas.microsoft.com/office/drawing/2014/main" val="2085102386"/>
                    </a:ext>
                  </a:extLst>
                </a:gridCol>
                <a:gridCol w="2765107">
                  <a:extLst>
                    <a:ext uri="{9D8B030D-6E8A-4147-A177-3AD203B41FA5}">
                      <a16:colId xmlns:a16="http://schemas.microsoft.com/office/drawing/2014/main" val="16309718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取值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说明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图层名称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1679133"/>
                  </a:ext>
                </a:extLst>
              </a:tr>
              <a:tr h="370840">
                <a:tc rowSpan="5"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style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position:absolute</a:t>
                      </a:r>
                      <a:r>
                        <a:rPr lang="en-US" altLang="zh-CN" dirty="0"/>
                        <a:t>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定位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4994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width:100px;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图层宽度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895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height:200px;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图层高度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8295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left:30px;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图层左边间距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17206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top:20px;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图层顶端间距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111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err="1"/>
                        <a:t>background-color:blue</a:t>
                      </a:r>
                      <a:r>
                        <a:rPr lang="en-US" altLang="zh-CN" dirty="0"/>
                        <a:t>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图层颜色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6134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4089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图层（续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图层案例：</a:t>
            </a:r>
            <a:r>
              <a:rPr lang="en-US" altLang="zh-CN" dirty="0"/>
              <a:t>demo09.html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462AA97-C046-4B8D-A9AC-F610AB4ED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832" y="2636912"/>
            <a:ext cx="6180952" cy="2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4789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脚本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622256"/>
          </a:xfrm>
        </p:spPr>
        <p:txBody>
          <a:bodyPr/>
          <a:lstStyle/>
          <a:p>
            <a:r>
              <a:rPr lang="zh-CN" altLang="en-US" dirty="0"/>
              <a:t>脚本：</a:t>
            </a:r>
            <a:r>
              <a:rPr lang="en-US" altLang="zh-CN" dirty="0"/>
              <a:t> &lt;script&gt;</a:t>
            </a:r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JavaScript</a:t>
            </a:r>
            <a:r>
              <a:rPr lang="zh-CN" altLang="en-US" dirty="0"/>
              <a:t>或</a:t>
            </a:r>
            <a:r>
              <a:rPr lang="en-US" altLang="zh-CN" dirty="0" err="1"/>
              <a:t>vbScript</a:t>
            </a:r>
            <a:r>
              <a:rPr lang="zh-CN" altLang="en-US" dirty="0"/>
              <a:t>等脚本语言编写的代码</a:t>
            </a:r>
            <a:endParaRPr lang="en-US" altLang="zh-CN" dirty="0"/>
          </a:p>
          <a:p>
            <a:pPr lvl="1"/>
            <a:r>
              <a:rPr lang="zh-CN" altLang="en-US" dirty="0"/>
              <a:t>主要功能：</a:t>
            </a:r>
            <a:endParaRPr lang="en-US" altLang="zh-CN" dirty="0"/>
          </a:p>
          <a:p>
            <a:pPr lvl="2"/>
            <a:r>
              <a:rPr lang="zh-CN" altLang="en-US" dirty="0"/>
              <a:t>网页的一些动画、特效</a:t>
            </a:r>
            <a:endParaRPr lang="en-US" altLang="zh-CN" dirty="0"/>
          </a:p>
          <a:p>
            <a:pPr lvl="2"/>
            <a:r>
              <a:rPr lang="zh-CN" altLang="en-US" dirty="0"/>
              <a:t>实现</a:t>
            </a:r>
            <a:r>
              <a:rPr lang="en-US" altLang="zh-CN" dirty="0"/>
              <a:t>web</a:t>
            </a:r>
            <a:r>
              <a:rPr lang="zh-CN" altLang="en-US" dirty="0"/>
              <a:t>页面客户端和服务器端的交互功能</a:t>
            </a:r>
            <a:endParaRPr lang="en-US" altLang="zh-CN" dirty="0"/>
          </a:p>
          <a:p>
            <a:pPr lvl="1"/>
            <a:r>
              <a:rPr lang="zh-CN" altLang="en-US" dirty="0"/>
              <a:t>代码形式：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417F12-3931-4C62-A287-B86AE1B5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136" y="3356992"/>
            <a:ext cx="3079742" cy="34566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64426A0-F521-4A2F-A55E-A09F452B56CA}"/>
              </a:ext>
            </a:extLst>
          </p:cNvPr>
          <p:cNvSpPr txBox="1"/>
          <p:nvPr/>
        </p:nvSpPr>
        <p:spPr>
          <a:xfrm>
            <a:off x="683568" y="4011862"/>
            <a:ext cx="5040560" cy="1631216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pPr lvl="1"/>
            <a:r>
              <a:rPr lang="en-US" altLang="zh-CN" sz="2000" dirty="0"/>
              <a:t>&lt;</a:t>
            </a:r>
            <a:r>
              <a:rPr lang="en-US" altLang="zh-CN" sz="2000" dirty="0">
                <a:solidFill>
                  <a:srgbClr val="FF0000"/>
                </a:solidFill>
              </a:rPr>
              <a:t>script  type=“text/</a:t>
            </a:r>
            <a:r>
              <a:rPr lang="en-US" altLang="zh-CN" sz="2000" dirty="0" err="1">
                <a:solidFill>
                  <a:srgbClr val="FF0000"/>
                </a:solidFill>
              </a:rPr>
              <a:t>javascript</a:t>
            </a:r>
            <a:r>
              <a:rPr lang="en-US" altLang="zh-CN" sz="2000" dirty="0">
                <a:solidFill>
                  <a:srgbClr val="FF0000"/>
                </a:solidFill>
              </a:rPr>
              <a:t>”</a:t>
            </a:r>
            <a:r>
              <a:rPr lang="en-US" altLang="zh-CN" sz="2000" dirty="0"/>
              <a:t>&gt;</a:t>
            </a:r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 err="1"/>
              <a:t>Javascript</a:t>
            </a:r>
            <a:r>
              <a:rPr lang="zh-CN" altLang="en-US" sz="2000" dirty="0"/>
              <a:t>代码</a:t>
            </a:r>
            <a:endParaRPr lang="en-US" altLang="zh-CN" sz="2000" dirty="0"/>
          </a:p>
          <a:p>
            <a:pPr lvl="1"/>
            <a:endParaRPr lang="en-US" altLang="zh-CN" sz="2000" dirty="0"/>
          </a:p>
          <a:p>
            <a:pPr lvl="1"/>
            <a:r>
              <a:rPr lang="en-US" altLang="zh-CN" sz="2000" dirty="0">
                <a:solidFill>
                  <a:srgbClr val="FF0000"/>
                </a:solidFill>
              </a:rPr>
              <a:t>&lt;/script</a:t>
            </a:r>
            <a:r>
              <a:rPr lang="en-US" altLang="zh-CN" sz="2000" dirty="0"/>
              <a:t>&gt;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71822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表单</a:t>
            </a:r>
          </a:p>
        </p:txBody>
      </p:sp>
    </p:spTree>
    <p:extLst>
      <p:ext uri="{BB962C8B-B14F-4D97-AF65-F5344CB8AC3E}">
        <p14:creationId xmlns:p14="http://schemas.microsoft.com/office/powerpoint/2010/main" val="340283454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表单概述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3742563"/>
          </a:xfrm>
        </p:spPr>
        <p:txBody>
          <a:bodyPr/>
          <a:lstStyle/>
          <a:p>
            <a:r>
              <a:rPr lang="zh-CN" altLang="en-US" dirty="0"/>
              <a:t>表单（</a:t>
            </a:r>
            <a:r>
              <a:rPr lang="en-US" altLang="zh-CN" dirty="0"/>
              <a:t>form</a:t>
            </a:r>
            <a:r>
              <a:rPr lang="zh-CN" altLang="en-US" dirty="0"/>
              <a:t>）是</a:t>
            </a:r>
            <a:r>
              <a:rPr lang="en-US" altLang="zh-CN" dirty="0"/>
              <a:t>HTML</a:t>
            </a:r>
            <a:r>
              <a:rPr lang="zh-CN" altLang="en-US" dirty="0"/>
              <a:t>核心元素，是客户端与服务器端进行交互的主要方式，通过</a:t>
            </a:r>
            <a:r>
              <a:rPr lang="en-US" altLang="zh-CN" dirty="0" err="1"/>
              <a:t>javascript</a:t>
            </a:r>
            <a:r>
              <a:rPr lang="zh-CN" altLang="en-US" dirty="0"/>
              <a:t>、</a:t>
            </a:r>
            <a:r>
              <a:rPr lang="en-US" altLang="zh-CN" dirty="0" err="1"/>
              <a:t>vbscript</a:t>
            </a:r>
            <a:r>
              <a:rPr lang="zh-CN" altLang="en-US" dirty="0"/>
              <a:t>的脚本语言实现将客户端数据向服务器传递，也可以获取服务器端数据</a:t>
            </a:r>
            <a:endParaRPr lang="en-US" altLang="zh-CN" dirty="0"/>
          </a:p>
          <a:p>
            <a:r>
              <a:rPr lang="zh-CN" altLang="en-US" dirty="0"/>
              <a:t>表单通过文本框、下拉列表、复选框等页面元素收集客户填写的信息，然后通过脚本语言进行处理，向服务器端发送数据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577813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表单概述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3982629"/>
          </a:xfrm>
        </p:spPr>
        <p:txBody>
          <a:bodyPr/>
          <a:lstStyle/>
          <a:p>
            <a:r>
              <a:rPr lang="zh-CN" altLang="en-US" dirty="0"/>
              <a:t>表单示例：登陆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2060848"/>
            <a:ext cx="4352381" cy="2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317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表单概述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3982629"/>
          </a:xfrm>
        </p:spPr>
        <p:txBody>
          <a:bodyPr/>
          <a:lstStyle/>
          <a:p>
            <a:r>
              <a:rPr lang="zh-CN" altLang="en-US" dirty="0"/>
              <a:t>表单示例：注册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916832"/>
            <a:ext cx="6264696" cy="450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883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表单概述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3982629"/>
          </a:xfrm>
        </p:spPr>
        <p:txBody>
          <a:bodyPr/>
          <a:lstStyle/>
          <a:p>
            <a:r>
              <a:rPr lang="zh-CN" altLang="en-US" dirty="0"/>
              <a:t>携程首页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EA5B68-5D73-4402-94ED-7D8D0496D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2" y="1343011"/>
            <a:ext cx="4392488" cy="22997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646EFB-D73D-48CA-ADED-37C13BF0A4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042" y="3692593"/>
            <a:ext cx="7920880" cy="297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3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表单标记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3311676"/>
          </a:xfrm>
        </p:spPr>
        <p:txBody>
          <a:bodyPr/>
          <a:lstStyle/>
          <a:p>
            <a:r>
              <a:rPr lang="zh-CN" altLang="en-US" dirty="0"/>
              <a:t>表单：</a:t>
            </a:r>
            <a:r>
              <a:rPr lang="en-US" altLang="zh-CN" dirty="0"/>
              <a:t>&lt;form&gt;</a:t>
            </a:r>
          </a:p>
          <a:p>
            <a:pPr lvl="1"/>
            <a:r>
              <a:rPr lang="zh-CN" altLang="en-US" dirty="0"/>
              <a:t>基本语法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action</a:t>
            </a:r>
            <a:r>
              <a:rPr lang="zh-CN" altLang="en-US" dirty="0"/>
              <a:t>：设置表单处理程序</a:t>
            </a:r>
            <a:endParaRPr lang="en-US" altLang="zh-CN" dirty="0"/>
          </a:p>
          <a:p>
            <a:pPr lvl="1"/>
            <a:r>
              <a:rPr lang="en-US" altLang="zh-CN" dirty="0"/>
              <a:t>method</a:t>
            </a:r>
            <a:r>
              <a:rPr lang="zh-CN" altLang="en-US" dirty="0"/>
              <a:t>：设置表单从浏览器传送到服务器的方法，一般有两种方法：</a:t>
            </a:r>
            <a:r>
              <a:rPr lang="en-US" altLang="zh-CN" dirty="0"/>
              <a:t>get</a:t>
            </a:r>
            <a:r>
              <a:rPr lang="zh-CN" altLang="en-US" dirty="0"/>
              <a:t>、</a:t>
            </a:r>
            <a:r>
              <a:rPr lang="en-US" altLang="zh-CN" dirty="0"/>
              <a:t>post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948C63-47D5-43F4-83E8-481AFC7364DE}"/>
              </a:ext>
            </a:extLst>
          </p:cNvPr>
          <p:cNvSpPr txBox="1"/>
          <p:nvPr/>
        </p:nvSpPr>
        <p:spPr>
          <a:xfrm>
            <a:off x="1043608" y="2420888"/>
            <a:ext cx="7560840" cy="400110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&lt;form  method=“post” action=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adduser.jsp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6750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文本框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1052596"/>
          </a:xfrm>
        </p:spPr>
        <p:txBody>
          <a:bodyPr/>
          <a:lstStyle/>
          <a:p>
            <a:r>
              <a:rPr lang="zh-CN" altLang="en-US" dirty="0"/>
              <a:t>文本框</a:t>
            </a:r>
            <a:r>
              <a:rPr lang="en-US" altLang="zh-CN" dirty="0"/>
              <a:t>/</a:t>
            </a:r>
            <a:r>
              <a:rPr lang="zh-CN" altLang="en-US" dirty="0"/>
              <a:t>输入框：</a:t>
            </a:r>
            <a:r>
              <a:rPr lang="en-US" altLang="zh-CN" dirty="0"/>
              <a:t>&lt;input  type=text&gt;</a:t>
            </a:r>
          </a:p>
          <a:p>
            <a:r>
              <a:rPr lang="zh-CN" altLang="en-US" dirty="0"/>
              <a:t>文本框常见属性：</a:t>
            </a: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5481044"/>
              </p:ext>
            </p:extLst>
          </p:nvPr>
        </p:nvGraphicFramePr>
        <p:xfrm>
          <a:off x="1187624" y="3140968"/>
          <a:ext cx="6403108" cy="26568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2110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703139298"/>
                    </a:ext>
                  </a:extLst>
                </a:gridCol>
                <a:gridCol w="4134854">
                  <a:extLst>
                    <a:ext uri="{9D8B030D-6E8A-4147-A177-3AD203B41FA5}">
                      <a16:colId xmlns:a16="http://schemas.microsoft.com/office/drawing/2014/main" val="3892972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input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文本框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type </a:t>
                      </a:r>
                      <a:r>
                        <a:rPr lang="zh-CN" altLang="en-US" sz="1800" dirty="0"/>
                        <a:t>：类型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     type=text  </a:t>
                      </a:r>
                      <a:r>
                        <a:rPr lang="zh-CN" altLang="en-US" sz="1800" dirty="0"/>
                        <a:t>文本框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     type=password   </a:t>
                      </a:r>
                      <a:r>
                        <a:rPr lang="zh-CN" altLang="en-US" sz="1800" dirty="0"/>
                        <a:t>密码框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id</a:t>
                      </a:r>
                      <a:r>
                        <a:rPr lang="zh-CN" altLang="en-US" sz="1800" dirty="0"/>
                        <a:t>：标号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name</a:t>
                      </a:r>
                      <a:r>
                        <a:rPr lang="zh-CN" altLang="en-US" sz="1800" dirty="0"/>
                        <a:t>：文本框的名称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value </a:t>
                      </a:r>
                      <a:r>
                        <a:rPr lang="zh-CN" altLang="en-US" sz="1800" dirty="0"/>
                        <a:t>：默认值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size</a:t>
                      </a:r>
                      <a:r>
                        <a:rPr lang="zh-CN" altLang="en-US" sz="1800" dirty="0"/>
                        <a:t>：显示长度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err="1"/>
                        <a:t>maxlength</a:t>
                      </a:r>
                      <a:r>
                        <a:rPr lang="zh-CN" altLang="en-US" sz="1800" dirty="0"/>
                        <a:t>：最大输入字符数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49069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</a:t>
            </a:r>
          </a:p>
        </p:txBody>
      </p:sp>
    </p:spTree>
    <p:extLst>
      <p:ext uri="{BB962C8B-B14F-4D97-AF65-F5344CB8AC3E}">
        <p14:creationId xmlns:p14="http://schemas.microsoft.com/office/powerpoint/2010/main" val="19163799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文本框</a:t>
            </a:r>
            <a:r>
              <a:rPr lang="en-US" altLang="zh-CN" dirty="0"/>
              <a:t>(</a:t>
            </a:r>
            <a:r>
              <a:rPr lang="zh-CN" altLang="en-US" dirty="0"/>
              <a:t>续</a:t>
            </a:r>
            <a:r>
              <a:rPr lang="en-US" altLang="zh-CN" dirty="0"/>
              <a:t>1)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文本框案例：</a:t>
            </a:r>
            <a:r>
              <a:rPr lang="en-US" altLang="zh-CN" dirty="0"/>
              <a:t>demo10.html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4FC942F-CE0A-4BBF-9436-2FE4F29BEF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20888"/>
            <a:ext cx="8064896" cy="231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538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按钮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1052596"/>
          </a:xfrm>
        </p:spPr>
        <p:txBody>
          <a:bodyPr/>
          <a:lstStyle/>
          <a:p>
            <a:r>
              <a:rPr lang="zh-CN" altLang="en-US" dirty="0"/>
              <a:t>按钮：</a:t>
            </a:r>
            <a:r>
              <a:rPr lang="en-US" altLang="zh-CN" dirty="0"/>
              <a:t>&lt;input  type=submit&gt;</a:t>
            </a:r>
          </a:p>
          <a:p>
            <a:r>
              <a:rPr lang="zh-CN" altLang="en-US" dirty="0"/>
              <a:t>按钮常见属性：</a:t>
            </a:r>
            <a:endParaRPr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D2482C4-6069-4D71-A7FE-F54BAE5A1E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6087242"/>
              </p:ext>
            </p:extLst>
          </p:nvPr>
        </p:nvGraphicFramePr>
        <p:xfrm>
          <a:off x="1259632" y="2996952"/>
          <a:ext cx="6403108" cy="238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972110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2703139298"/>
                    </a:ext>
                  </a:extLst>
                </a:gridCol>
                <a:gridCol w="4134854">
                  <a:extLst>
                    <a:ext uri="{9D8B030D-6E8A-4147-A177-3AD203B41FA5}">
                      <a16:colId xmlns:a16="http://schemas.microsoft.com/office/drawing/2014/main" val="3892972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input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按钮</a:t>
                      </a:r>
                      <a:endParaRPr lang="en-US" altLang="zh-CN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type </a:t>
                      </a:r>
                      <a:r>
                        <a:rPr lang="zh-CN" altLang="en-US" sz="1800" dirty="0"/>
                        <a:t>：类型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       type=submit  </a:t>
                      </a:r>
                      <a:r>
                        <a:rPr lang="zh-CN" altLang="en-US" sz="1800" dirty="0"/>
                        <a:t>提交按钮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       type=reset</a:t>
                      </a:r>
                      <a:r>
                        <a:rPr lang="en-US" altLang="zh-CN" sz="1800" baseline="0" dirty="0"/>
                        <a:t> </a:t>
                      </a:r>
                      <a:r>
                        <a:rPr lang="zh-CN" altLang="en-US" sz="1800" baseline="0" dirty="0"/>
                        <a:t>重置按钮</a:t>
                      </a:r>
                      <a:endParaRPr lang="en-US" altLang="zh-CN" sz="1800" baseline="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       type=button </a:t>
                      </a:r>
                      <a:r>
                        <a:rPr lang="zh-CN" altLang="en-US" sz="1800" dirty="0"/>
                        <a:t>普通按钮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id</a:t>
                      </a:r>
                      <a:r>
                        <a:rPr lang="zh-CN" altLang="en-US" sz="1800" dirty="0"/>
                        <a:t>：标号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name</a:t>
                      </a:r>
                      <a:r>
                        <a:rPr lang="zh-CN" altLang="en-US" sz="1800" dirty="0"/>
                        <a:t>：按钮的名称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value </a:t>
                      </a:r>
                      <a:r>
                        <a:rPr lang="zh-CN" altLang="en-US" sz="1800" dirty="0"/>
                        <a:t>：按钮上显示的文本</a:t>
                      </a:r>
                      <a:endParaRPr lang="en-US" altLang="zh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7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60660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按钮（续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按钮案例：</a:t>
            </a:r>
            <a:r>
              <a:rPr lang="en-US" altLang="zh-CN" dirty="0"/>
              <a:t>demo11.html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D803AE-A4F6-4E20-9E2D-4DBAA91C3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492896"/>
            <a:ext cx="8244408" cy="145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813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单选按钮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1052596"/>
          </a:xfrm>
        </p:spPr>
        <p:txBody>
          <a:bodyPr/>
          <a:lstStyle/>
          <a:p>
            <a:r>
              <a:rPr lang="zh-CN" altLang="en-US" dirty="0"/>
              <a:t>单选按钮：</a:t>
            </a:r>
            <a:r>
              <a:rPr lang="en-US" altLang="zh-CN" dirty="0"/>
              <a:t>&lt;input  type=radio&gt;</a:t>
            </a:r>
          </a:p>
          <a:p>
            <a:r>
              <a:rPr lang="zh-CN" altLang="en-US" dirty="0"/>
              <a:t>单选按钮常见属性：</a:t>
            </a:r>
            <a:endParaRPr lang="en-US" altLang="zh-CN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F828218-38D2-4358-A137-E3086F6243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44554"/>
              </p:ext>
            </p:extLst>
          </p:nvPr>
        </p:nvGraphicFramePr>
        <p:xfrm>
          <a:off x="1313636" y="2437850"/>
          <a:ext cx="6732750" cy="23825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8661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1873114">
                  <a:extLst>
                    <a:ext uri="{9D8B030D-6E8A-4147-A177-3AD203B41FA5}">
                      <a16:colId xmlns:a16="http://schemas.microsoft.com/office/drawing/2014/main" val="1081998160"/>
                    </a:ext>
                  </a:extLst>
                </a:gridCol>
                <a:gridCol w="3700975">
                  <a:extLst>
                    <a:ext uri="{9D8B030D-6E8A-4147-A177-3AD203B41FA5}">
                      <a16:colId xmlns:a16="http://schemas.microsoft.com/office/drawing/2014/main" val="3892972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input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单选框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type </a:t>
                      </a:r>
                      <a:r>
                        <a:rPr lang="zh-CN" altLang="en-US" sz="1800" dirty="0"/>
                        <a:t>：类型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       type=r</a:t>
                      </a:r>
                      <a:r>
                        <a:rPr lang="en-US" altLang="zh-CN" dirty="0"/>
                        <a:t>adio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id</a:t>
                      </a:r>
                      <a:r>
                        <a:rPr lang="zh-CN" altLang="en-US" sz="1800" dirty="0"/>
                        <a:t>：标号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name</a:t>
                      </a:r>
                      <a:r>
                        <a:rPr lang="zh-CN" altLang="en-US" sz="1800" dirty="0"/>
                        <a:t>：单选框的名称，相互互斥的单选按钮的</a:t>
                      </a:r>
                      <a:r>
                        <a:rPr lang="en-US" altLang="zh-CN" sz="1800" dirty="0"/>
                        <a:t>name</a:t>
                      </a:r>
                      <a:r>
                        <a:rPr lang="zh-CN" altLang="en-US" sz="1800" dirty="0"/>
                        <a:t>必须一样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value </a:t>
                      </a:r>
                      <a:r>
                        <a:rPr lang="zh-CN" altLang="en-US" sz="1800" dirty="0"/>
                        <a:t>：单选框的值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checked</a:t>
                      </a:r>
                      <a:r>
                        <a:rPr lang="zh-CN" altLang="en-US" dirty="0"/>
                        <a:t>：默认选中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7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99239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单选按钮（续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单选按钮案例：</a:t>
            </a:r>
            <a:r>
              <a:rPr lang="en-US" altLang="zh-CN" dirty="0"/>
              <a:t>demo12.html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DE67E2-98EF-48E6-8A7C-53A979C88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2276872"/>
            <a:ext cx="8424936" cy="321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34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复选框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1052596"/>
          </a:xfrm>
        </p:spPr>
        <p:txBody>
          <a:bodyPr/>
          <a:lstStyle/>
          <a:p>
            <a:r>
              <a:rPr lang="zh-CN" altLang="en-US" dirty="0"/>
              <a:t>复选框：</a:t>
            </a:r>
            <a:r>
              <a:rPr lang="en-US" altLang="zh-CN" dirty="0"/>
              <a:t>&lt;input  type=checkbox&gt;</a:t>
            </a:r>
          </a:p>
          <a:p>
            <a:r>
              <a:rPr lang="zh-CN" altLang="en-US" dirty="0"/>
              <a:t>复选框常见属性：</a:t>
            </a:r>
            <a:endParaRPr lang="en-US" altLang="zh-CN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429100F-FD96-43DE-A20F-C8046089D5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404121"/>
              </p:ext>
            </p:extLst>
          </p:nvPr>
        </p:nvGraphicFramePr>
        <p:xfrm>
          <a:off x="1187624" y="2924944"/>
          <a:ext cx="6732750" cy="21082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58661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1873114">
                  <a:extLst>
                    <a:ext uri="{9D8B030D-6E8A-4147-A177-3AD203B41FA5}">
                      <a16:colId xmlns:a16="http://schemas.microsoft.com/office/drawing/2014/main" val="1081998160"/>
                    </a:ext>
                  </a:extLst>
                </a:gridCol>
                <a:gridCol w="3700975">
                  <a:extLst>
                    <a:ext uri="{9D8B030D-6E8A-4147-A177-3AD203B41FA5}">
                      <a16:colId xmlns:a16="http://schemas.microsoft.com/office/drawing/2014/main" val="3892972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input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复选框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type </a:t>
                      </a:r>
                      <a:r>
                        <a:rPr lang="zh-CN" altLang="en-US" sz="1800" dirty="0"/>
                        <a:t>：类型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       type=</a:t>
                      </a:r>
                      <a:r>
                        <a:rPr lang="en-US" altLang="zh-CN" dirty="0"/>
                        <a:t>checkbox</a:t>
                      </a:r>
                      <a:r>
                        <a:rPr lang="en-US" altLang="zh-CN" sz="1800" dirty="0"/>
                        <a:t> 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id</a:t>
                      </a:r>
                      <a:r>
                        <a:rPr lang="zh-CN" altLang="en-US" sz="1800" dirty="0"/>
                        <a:t>：标号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name</a:t>
                      </a:r>
                      <a:r>
                        <a:rPr lang="zh-CN" altLang="en-US" sz="1800" dirty="0"/>
                        <a:t>：复选框的名称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value </a:t>
                      </a:r>
                      <a:r>
                        <a:rPr lang="zh-CN" altLang="en-US" sz="1800" dirty="0"/>
                        <a:t>：复选框的值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checked</a:t>
                      </a:r>
                      <a:r>
                        <a:rPr lang="zh-CN" altLang="en-US" dirty="0"/>
                        <a:t>：默认选中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499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19621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复选框（续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复选框案例：</a:t>
            </a:r>
            <a:r>
              <a:rPr lang="en-US" altLang="zh-CN" dirty="0"/>
              <a:t> demo13.html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336344-30AD-40AA-A2E1-E39928C9F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276872"/>
            <a:ext cx="8316416" cy="184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3924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下拉列表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603790"/>
          </a:xfrm>
        </p:spPr>
        <p:txBody>
          <a:bodyPr/>
          <a:lstStyle/>
          <a:p>
            <a:r>
              <a:rPr lang="zh-CN" altLang="en-US" dirty="0"/>
              <a:t>下拉列表：</a:t>
            </a:r>
            <a:r>
              <a:rPr lang="en-US" altLang="zh-CN" dirty="0"/>
              <a:t>&lt;select&gt;</a:t>
            </a:r>
            <a:r>
              <a:rPr lang="zh-CN" altLang="en-US" dirty="0"/>
              <a:t>和</a:t>
            </a:r>
            <a:r>
              <a:rPr lang="en-US" altLang="zh-CN" dirty="0"/>
              <a:t>&lt;option&gt;</a:t>
            </a:r>
          </a:p>
          <a:p>
            <a:r>
              <a:rPr lang="zh-CN" altLang="en-US" dirty="0"/>
              <a:t>下拉列表常见属性：</a:t>
            </a:r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559958"/>
              </p:ext>
            </p:extLst>
          </p:nvPr>
        </p:nvGraphicFramePr>
        <p:xfrm>
          <a:off x="1259632" y="2924944"/>
          <a:ext cx="6660743" cy="219964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46269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2274113">
                  <a:extLst>
                    <a:ext uri="{9D8B030D-6E8A-4147-A177-3AD203B41FA5}">
                      <a16:colId xmlns:a16="http://schemas.microsoft.com/office/drawing/2014/main" val="3496141866"/>
                    </a:ext>
                  </a:extLst>
                </a:gridCol>
                <a:gridCol w="3240361">
                  <a:extLst>
                    <a:ext uri="{9D8B030D-6E8A-4147-A177-3AD203B41FA5}">
                      <a16:colId xmlns:a16="http://schemas.microsoft.com/office/drawing/2014/main" val="3892972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select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/>
                        <a:t>下拉列表</a:t>
                      </a:r>
                      <a:endParaRPr lang="en-US" altLang="zh-CN" sz="1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id</a:t>
                      </a:r>
                      <a:r>
                        <a:rPr lang="zh-CN" altLang="en-US" sz="1800" dirty="0"/>
                        <a:t>：标号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name</a:t>
                      </a:r>
                      <a:r>
                        <a:rPr lang="zh-CN" altLang="en-US" sz="1800" dirty="0"/>
                        <a:t>：下拉列表的名称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size</a:t>
                      </a:r>
                      <a:r>
                        <a:rPr lang="zh-CN" altLang="en-US" sz="1800" dirty="0"/>
                        <a:t>：长度</a:t>
                      </a:r>
                      <a:endParaRPr lang="en-US" altLang="zh-CN" sz="18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/>
                        <a:t>Multiple</a:t>
                      </a:r>
                      <a:r>
                        <a:rPr lang="zh-CN" altLang="en-US" sz="1800" dirty="0"/>
                        <a:t>：可以多选</a:t>
                      </a:r>
                      <a:endParaRPr lang="en-US" altLang="zh-CN" sz="180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53499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option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下拉列表选项，是</a:t>
                      </a:r>
                      <a:r>
                        <a:rPr lang="en-US" altLang="zh-CN" dirty="0"/>
                        <a:t>select</a:t>
                      </a:r>
                      <a:r>
                        <a:rPr lang="zh-CN" altLang="en-US" dirty="0"/>
                        <a:t>的子标签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selected</a:t>
                      </a:r>
                      <a:r>
                        <a:rPr lang="zh-CN" altLang="en-US" dirty="0"/>
                        <a:t>：默认选中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value</a:t>
                      </a:r>
                      <a:r>
                        <a:rPr lang="zh-CN" altLang="en-US" dirty="0"/>
                        <a:t>：选项的值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84895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17334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下拉列表（续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2560701"/>
          </a:xfrm>
        </p:spPr>
        <p:txBody>
          <a:bodyPr/>
          <a:lstStyle/>
          <a:p>
            <a:r>
              <a:rPr lang="zh-CN" altLang="en-US" dirty="0"/>
              <a:t>下拉列表案例： </a:t>
            </a:r>
            <a:r>
              <a:rPr lang="en-US" altLang="zh-CN" dirty="0"/>
              <a:t> demo14.html</a:t>
            </a:r>
          </a:p>
          <a:p>
            <a:pPr lvl="1"/>
            <a:endParaRPr lang="zh-CN" altLang="en-US" dirty="0"/>
          </a:p>
          <a:p>
            <a:endParaRPr lang="zh-CN" altLang="en-US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EC4CFDD-C6C8-4578-AD6B-D2B0854093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462" y="1988840"/>
            <a:ext cx="7429098" cy="470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374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文本域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1052596"/>
          </a:xfrm>
        </p:spPr>
        <p:txBody>
          <a:bodyPr/>
          <a:lstStyle/>
          <a:p>
            <a:r>
              <a:rPr lang="zh-CN" altLang="en-US" dirty="0"/>
              <a:t>文本域：</a:t>
            </a:r>
            <a:r>
              <a:rPr lang="en-US" altLang="zh-CN" dirty="0"/>
              <a:t>&lt;</a:t>
            </a:r>
            <a:r>
              <a:rPr lang="en-US" altLang="zh-CN" dirty="0" err="1"/>
              <a:t>textarea</a:t>
            </a:r>
            <a:r>
              <a:rPr lang="en-US" altLang="zh-CN" dirty="0"/>
              <a:t>&gt;</a:t>
            </a:r>
          </a:p>
          <a:p>
            <a:r>
              <a:rPr lang="zh-CN" altLang="en-US" dirty="0"/>
              <a:t>文本域常见属性：</a:t>
            </a: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830966"/>
              </p:ext>
            </p:extLst>
          </p:nvPr>
        </p:nvGraphicFramePr>
        <p:xfrm>
          <a:off x="1115616" y="3068960"/>
          <a:ext cx="6876767" cy="155956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3445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2846661">
                  <a:extLst>
                    <a:ext uri="{9D8B030D-6E8A-4147-A177-3AD203B41FA5}">
                      <a16:colId xmlns:a16="http://schemas.microsoft.com/office/drawing/2014/main" val="2321355713"/>
                    </a:ext>
                  </a:extLst>
                </a:gridCol>
                <a:gridCol w="2846661">
                  <a:extLst>
                    <a:ext uri="{9D8B030D-6E8A-4147-A177-3AD203B41FA5}">
                      <a16:colId xmlns:a16="http://schemas.microsoft.com/office/drawing/2014/main" val="3892972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textarea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多行文本框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：标号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name</a:t>
                      </a:r>
                      <a:r>
                        <a:rPr lang="zh-CN" altLang="en-US" dirty="0"/>
                        <a:t>：多行文本框名称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rows</a:t>
                      </a:r>
                      <a:r>
                        <a:rPr lang="zh-CN" altLang="en-US" dirty="0"/>
                        <a:t>：文本框的行数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cols</a:t>
                      </a:r>
                      <a:r>
                        <a:rPr lang="zh-CN" altLang="en-US" dirty="0"/>
                        <a:t>：文本框的列数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7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3826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4124206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HTML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英文是</a:t>
            </a:r>
            <a:r>
              <a:rPr lang="en-US" altLang="zh-CN" dirty="0" err="1"/>
              <a:t>HyperText</a:t>
            </a:r>
            <a:r>
              <a:rPr lang="en-US" altLang="zh-CN" dirty="0"/>
              <a:t> Markup Language </a:t>
            </a:r>
            <a:r>
              <a:rPr lang="zh-CN" altLang="en-US" dirty="0"/>
              <a:t>，译为：超文本标记语言</a:t>
            </a:r>
            <a:endParaRPr lang="en-US" altLang="zh-CN" dirty="0"/>
          </a:p>
          <a:p>
            <a:pPr lvl="1"/>
            <a:r>
              <a:rPr lang="zh-CN" altLang="en-US" dirty="0"/>
              <a:t>是</a:t>
            </a:r>
            <a:r>
              <a:rPr lang="en-US" altLang="zh-CN" dirty="0"/>
              <a:t>Internet</a:t>
            </a:r>
            <a:r>
              <a:rPr lang="zh-CN" altLang="en-US" dirty="0"/>
              <a:t>上用于设计网页的主要语言</a:t>
            </a:r>
          </a:p>
          <a:p>
            <a:pPr lvl="1"/>
            <a:r>
              <a:rPr lang="zh-CN" altLang="en-US" dirty="0"/>
              <a:t>只是一种标记语言，用于告诉浏览器以什么方式或结构显示网页内容</a:t>
            </a:r>
            <a:endParaRPr lang="en-US" altLang="zh-CN" dirty="0"/>
          </a:p>
          <a:p>
            <a:pPr lvl="1"/>
            <a:r>
              <a:rPr lang="zh-CN" altLang="en-US" dirty="0"/>
              <a:t>通过浏览器可以对</a:t>
            </a:r>
            <a:r>
              <a:rPr lang="en-US" altLang="zh-CN" dirty="0"/>
              <a:t>HTML</a:t>
            </a:r>
            <a:r>
              <a:rPr lang="zh-CN" altLang="en-US" dirty="0"/>
              <a:t>文档进行解析，并通过网页形式显示出来</a:t>
            </a:r>
            <a:endParaRPr lang="en-US" altLang="zh-CN" dirty="0"/>
          </a:p>
          <a:p>
            <a:pPr lvl="1"/>
            <a:r>
              <a:rPr lang="en-US" altLang="zh-CN" dirty="0"/>
              <a:t>HTML</a:t>
            </a:r>
            <a:r>
              <a:rPr lang="zh-CN" altLang="en-US" dirty="0"/>
              <a:t>文档以</a:t>
            </a:r>
            <a:r>
              <a:rPr lang="en-US" altLang="zh-CN" dirty="0"/>
              <a:t>.html</a:t>
            </a:r>
            <a:r>
              <a:rPr lang="zh-CN" altLang="en-US" dirty="0"/>
              <a:t>或</a:t>
            </a:r>
            <a:r>
              <a:rPr lang="en-US" altLang="zh-CN" dirty="0"/>
              <a:t>.</a:t>
            </a:r>
            <a:r>
              <a:rPr lang="en-US" altLang="zh-CN" dirty="0" err="1"/>
              <a:t>htm</a:t>
            </a:r>
            <a:r>
              <a:rPr lang="zh-CN" altLang="en-US" dirty="0"/>
              <a:t>格式存储</a:t>
            </a:r>
          </a:p>
        </p:txBody>
      </p:sp>
    </p:spTree>
    <p:extLst>
      <p:ext uri="{BB962C8B-B14F-4D97-AF65-F5344CB8AC3E}">
        <p14:creationId xmlns:p14="http://schemas.microsoft.com/office/powerpoint/2010/main" val="13083328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文本域（续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文本域案例：</a:t>
            </a:r>
            <a:r>
              <a:rPr lang="en-US" altLang="zh-CN" dirty="0"/>
              <a:t>demo15.html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6C05892-3FB4-42B2-A3C2-8DBC85FAC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2420888"/>
            <a:ext cx="8244408" cy="1548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908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静态文本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1052596"/>
          </a:xfrm>
        </p:spPr>
        <p:txBody>
          <a:bodyPr/>
          <a:lstStyle/>
          <a:p>
            <a:r>
              <a:rPr lang="zh-CN" altLang="en-US" dirty="0"/>
              <a:t>静态文本：</a:t>
            </a:r>
            <a:r>
              <a:rPr lang="en-US" altLang="zh-CN" dirty="0"/>
              <a:t>&lt;label&gt;</a:t>
            </a:r>
          </a:p>
          <a:p>
            <a:r>
              <a:rPr lang="zh-CN" altLang="en-US" dirty="0"/>
              <a:t>静态文本常见属性：</a:t>
            </a:r>
            <a:endParaRPr lang="en-US" altLang="zh-CN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3858115"/>
              </p:ext>
            </p:extLst>
          </p:nvPr>
        </p:nvGraphicFramePr>
        <p:xfrm>
          <a:off x="1115616" y="3068960"/>
          <a:ext cx="6876767" cy="101092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1183445">
                  <a:extLst>
                    <a:ext uri="{9D8B030D-6E8A-4147-A177-3AD203B41FA5}">
                      <a16:colId xmlns:a16="http://schemas.microsoft.com/office/drawing/2014/main" val="712134653"/>
                    </a:ext>
                  </a:extLst>
                </a:gridCol>
                <a:gridCol w="2846661">
                  <a:extLst>
                    <a:ext uri="{9D8B030D-6E8A-4147-A177-3AD203B41FA5}">
                      <a16:colId xmlns:a16="http://schemas.microsoft.com/office/drawing/2014/main" val="2321355713"/>
                    </a:ext>
                  </a:extLst>
                </a:gridCol>
                <a:gridCol w="2846661">
                  <a:extLst>
                    <a:ext uri="{9D8B030D-6E8A-4147-A177-3AD203B41FA5}">
                      <a16:colId xmlns:a16="http://schemas.microsoft.com/office/drawing/2014/main" val="38929728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标记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含义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属性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97515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label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静态文本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id</a:t>
                      </a:r>
                      <a:r>
                        <a:rPr lang="zh-CN" altLang="en-US" dirty="0"/>
                        <a:t>：标号</a:t>
                      </a:r>
                      <a:endParaRPr lang="en-US" altLang="zh-CN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name</a:t>
                      </a:r>
                      <a:r>
                        <a:rPr lang="zh-CN" altLang="en-US" dirty="0"/>
                        <a:t>：静态文本名称</a:t>
                      </a:r>
                      <a:endParaRPr lang="en-US" altLang="zh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078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965488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静态文本（续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3"/>
            <a:ext cx="8136905" cy="535531"/>
          </a:xfrm>
        </p:spPr>
        <p:txBody>
          <a:bodyPr/>
          <a:lstStyle/>
          <a:p>
            <a:r>
              <a:rPr lang="zh-CN" altLang="en-US" dirty="0"/>
              <a:t>静态文本案例：</a:t>
            </a:r>
            <a:r>
              <a:rPr lang="en-US" altLang="zh-CN" dirty="0"/>
              <a:t>demo16.html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BF7CD00-039E-4184-90DB-C6B291075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9" y="2276872"/>
            <a:ext cx="8172400" cy="198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7591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179512" y="2786058"/>
            <a:ext cx="1915321" cy="564108"/>
          </a:xfrm>
          <a:prstGeom prst="roundRect">
            <a:avLst/>
          </a:prstGeom>
          <a:solidFill>
            <a:srgbClr val="DC1F2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测试开发环境搭建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143240" y="1226532"/>
            <a:ext cx="1717362" cy="3600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测试开发环境搭建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987907" y="1637415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：安装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Python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4987907" y="2512070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：安装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Firefox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浏览器</a:t>
            </a:r>
          </a:p>
        </p:txBody>
      </p:sp>
      <p:cxnSp>
        <p:nvCxnSpPr>
          <p:cNvPr id="137" name="直接箭头连接符 136"/>
          <p:cNvCxnSpPr>
            <a:cxnSpLocks/>
            <a:stCxn id="11" idx="3"/>
            <a:endCxn id="13" idx="1"/>
          </p:cNvCxnSpPr>
          <p:nvPr/>
        </p:nvCxnSpPr>
        <p:spPr>
          <a:xfrm flipV="1">
            <a:off x="2094833" y="1406532"/>
            <a:ext cx="1048407" cy="166158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" name="组合 78"/>
          <p:cNvGrpSpPr/>
          <p:nvPr/>
        </p:nvGrpSpPr>
        <p:grpSpPr>
          <a:xfrm>
            <a:off x="251520" y="276977"/>
            <a:ext cx="2891720" cy="720766"/>
            <a:chOff x="179512" y="102969"/>
            <a:chExt cx="2891720" cy="720766"/>
          </a:xfrm>
        </p:grpSpPr>
        <p:sp>
          <p:nvSpPr>
            <p:cNvPr id="88" name="标题 1"/>
            <p:cNvSpPr txBox="1">
              <a:spLocks/>
            </p:cNvSpPr>
            <p:nvPr/>
          </p:nvSpPr>
          <p:spPr>
            <a:xfrm>
              <a:off x="179512" y="102969"/>
              <a:ext cx="2891720" cy="647856"/>
            </a:xfrm>
            <a:prstGeom prst="rect">
              <a:avLst/>
            </a:prstGeom>
          </p:spPr>
          <p:txBody>
            <a:bodyPr/>
            <a:lstStyle>
              <a:lvl1pPr algn="ctr" defTabSz="9144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  <a:cs typeface="+mj-cs"/>
                </a:defRPr>
              </a:lvl1pPr>
            </a:lstStyle>
            <a:p>
              <a:r>
                <a:rPr lang="zh-CN" altLang="en-US" sz="2400" b="1" dirty="0"/>
                <a:t>测试开发环境搭建</a:t>
              </a: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323528" y="704213"/>
              <a:ext cx="2304256" cy="119522"/>
            </a:xfrm>
            <a:prstGeom prst="roundRect">
              <a:avLst/>
            </a:prstGeom>
            <a:solidFill>
              <a:srgbClr val="DC1F26"/>
            </a:solidFill>
            <a:ln w="38100">
              <a:noFill/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" name="圆角矩形 24"/>
          <p:cNvSpPr/>
          <p:nvPr/>
        </p:nvSpPr>
        <p:spPr>
          <a:xfrm>
            <a:off x="4987907" y="1215400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测试开发环境搭建综述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987907" y="2078763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：安装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selenium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5004048" y="2938831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：安装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Firefox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浏览器驱动</a:t>
            </a:r>
          </a:p>
        </p:txBody>
      </p:sp>
      <p:sp>
        <p:nvSpPr>
          <p:cNvPr id="21" name="圆角矩形 20"/>
          <p:cNvSpPr/>
          <p:nvPr/>
        </p:nvSpPr>
        <p:spPr>
          <a:xfrm>
            <a:off x="5004048" y="3380607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步骤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5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：测试环境</a:t>
            </a:r>
          </a:p>
        </p:txBody>
      </p:sp>
      <p:sp>
        <p:nvSpPr>
          <p:cNvPr id="26" name="圆角矩形 25"/>
          <p:cNvSpPr/>
          <p:nvPr/>
        </p:nvSpPr>
        <p:spPr>
          <a:xfrm>
            <a:off x="3141568" y="3879736"/>
            <a:ext cx="1717362" cy="3600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Firebug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4986235" y="3868604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Firebug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cxnSp>
        <p:nvCxnSpPr>
          <p:cNvPr id="29" name="直接箭头连接符 28"/>
          <p:cNvCxnSpPr>
            <a:cxnSpLocks/>
            <a:stCxn id="11" idx="3"/>
            <a:endCxn id="26" idx="1"/>
          </p:cNvCxnSpPr>
          <p:nvPr/>
        </p:nvCxnSpPr>
        <p:spPr>
          <a:xfrm>
            <a:off x="2094833" y="3068112"/>
            <a:ext cx="1046735" cy="99162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4994320" y="4311784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Firebug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004048" y="4743792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Firebug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3135155" y="5229280"/>
            <a:ext cx="1717362" cy="360000"/>
          </a:xfrm>
          <a:prstGeom prst="roundRect">
            <a:avLst/>
          </a:prstGeom>
          <a:solidFill>
            <a:srgbClr val="0070C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Firepath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4979822" y="5218148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Firepath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概述</a:t>
            </a:r>
          </a:p>
        </p:txBody>
      </p:sp>
      <p:cxnSp>
        <p:nvCxnSpPr>
          <p:cNvPr id="31" name="直接箭头连接符 30"/>
          <p:cNvCxnSpPr>
            <a:cxnSpLocks/>
            <a:stCxn id="11" idx="3"/>
            <a:endCxn id="24" idx="1"/>
          </p:cNvCxnSpPr>
          <p:nvPr/>
        </p:nvCxnSpPr>
        <p:spPr>
          <a:xfrm>
            <a:off x="2094833" y="3068112"/>
            <a:ext cx="1040322" cy="234116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4987907" y="5661328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下载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Firepath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997635" y="6093336"/>
            <a:ext cx="3688549" cy="360000"/>
          </a:xfrm>
          <a:prstGeom prst="roundRect">
            <a:avLst/>
          </a:prstGeom>
          <a:solidFill>
            <a:srgbClr val="231F20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安装</a:t>
            </a:r>
            <a:r>
              <a:rPr lang="en-US" altLang="zh-CN" sz="1400" dirty="0" err="1">
                <a:latin typeface="微软雅黑" pitchFamily="34" charset="-122"/>
                <a:ea typeface="微软雅黑" pitchFamily="34" charset="-122"/>
              </a:rPr>
              <a:t>Firepath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40497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测试开发环境搭建</a:t>
            </a:r>
          </a:p>
        </p:txBody>
      </p:sp>
    </p:spTree>
    <p:extLst>
      <p:ext uri="{BB962C8B-B14F-4D97-AF65-F5344CB8AC3E}">
        <p14:creationId xmlns:p14="http://schemas.microsoft.com/office/powerpoint/2010/main" val="219775237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测试开发环境搭建综述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4608512"/>
          </a:xfrm>
        </p:spPr>
        <p:txBody>
          <a:bodyPr>
            <a:normAutofit/>
          </a:bodyPr>
          <a:lstStyle/>
          <a:p>
            <a:r>
              <a:rPr lang="zh-CN" alt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：安装</a:t>
            </a:r>
            <a:r>
              <a:rPr lang="en-US" altLang="zh-CN" dirty="0"/>
              <a:t>Python</a:t>
            </a:r>
          </a:p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</a:p>
          <a:p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：安装</a:t>
            </a:r>
            <a:r>
              <a:rPr lang="en-US" altLang="zh-CN" dirty="0"/>
              <a:t>Firefox</a:t>
            </a:r>
            <a:r>
              <a:rPr lang="zh-CN" altLang="en-US" dirty="0"/>
              <a:t>浏览器</a:t>
            </a:r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：安装</a:t>
            </a:r>
            <a:r>
              <a:rPr lang="en-US" altLang="zh-CN" dirty="0"/>
              <a:t>Firefox</a:t>
            </a:r>
            <a:r>
              <a:rPr lang="zh-CN" altLang="en-US" dirty="0"/>
              <a:t>浏览器驱动</a:t>
            </a:r>
            <a:endParaRPr lang="en-US" altLang="zh-CN" dirty="0"/>
          </a:p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：测试环境是否正确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772168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1</a:t>
            </a:r>
            <a:r>
              <a:rPr lang="zh-CN" altLang="en-US" dirty="0"/>
              <a:t>：安装</a:t>
            </a:r>
            <a:r>
              <a:rPr lang="en-US" altLang="zh-CN" dirty="0"/>
              <a:t>Python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4608512"/>
          </a:xfrm>
        </p:spPr>
        <p:txBody>
          <a:bodyPr>
            <a:normAutofit/>
          </a:bodyPr>
          <a:lstStyle/>
          <a:p>
            <a:r>
              <a:rPr lang="zh-CN" altLang="en-US" dirty="0"/>
              <a:t>在上一门课</a:t>
            </a:r>
            <a:r>
              <a:rPr lang="en-US" altLang="zh-CN" dirty="0"/>
              <a:t>&lt;&lt;Python</a:t>
            </a:r>
            <a:r>
              <a:rPr lang="zh-CN" altLang="en-US" dirty="0"/>
              <a:t>程序设计</a:t>
            </a:r>
            <a:r>
              <a:rPr lang="en-US" altLang="zh-CN" dirty="0"/>
              <a:t>&gt;&gt;</a:t>
            </a:r>
            <a:r>
              <a:rPr lang="zh-CN" altLang="en-US" dirty="0"/>
              <a:t>中已经安装好</a:t>
            </a:r>
            <a:r>
              <a:rPr lang="en-US" altLang="zh-CN" dirty="0"/>
              <a:t>Python</a:t>
            </a:r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版本：</a:t>
            </a:r>
            <a:r>
              <a:rPr lang="en-US" altLang="zh-CN" dirty="0"/>
              <a:t>Python3.6.1 for windows</a:t>
            </a:r>
            <a:r>
              <a:rPr lang="zh-CN" altLang="en-US" dirty="0"/>
              <a:t>（</a:t>
            </a:r>
            <a:r>
              <a:rPr lang="en-US" altLang="zh-CN" dirty="0"/>
              <a:t>64</a:t>
            </a:r>
            <a:r>
              <a:rPr lang="zh-CN" altLang="en-US" dirty="0"/>
              <a:t>位</a:t>
            </a:r>
            <a:r>
              <a:rPr lang="en-US" altLang="zh-CN" dirty="0"/>
              <a:t>win7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查看</a:t>
            </a:r>
            <a:r>
              <a:rPr lang="en-US" altLang="zh-CN" dirty="0"/>
              <a:t>Python</a:t>
            </a:r>
            <a:r>
              <a:rPr lang="zh-CN" altLang="en-US" dirty="0"/>
              <a:t>的安装路径</a:t>
            </a:r>
            <a:endParaRPr lang="en-US" altLang="zh-CN" dirty="0"/>
          </a:p>
          <a:p>
            <a:pPr lvl="2"/>
            <a:r>
              <a:rPr lang="zh-CN" altLang="en-US" dirty="0"/>
              <a:t>如     </a:t>
            </a:r>
            <a:r>
              <a:rPr lang="en-US" altLang="zh-CN" dirty="0"/>
              <a:t>C:\Programs\Python\Python36</a:t>
            </a:r>
          </a:p>
          <a:p>
            <a:pPr lvl="1"/>
            <a:r>
              <a:rPr lang="zh-CN" altLang="en-US" dirty="0"/>
              <a:t>已添加</a:t>
            </a:r>
            <a:r>
              <a:rPr lang="en-US" altLang="zh-CN" dirty="0"/>
              <a:t>Python</a:t>
            </a:r>
            <a:r>
              <a:rPr lang="zh-CN" altLang="en-US" dirty="0"/>
              <a:t>环境变量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2276872"/>
            <a:ext cx="314950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18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800200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Selenium</a:t>
            </a:r>
            <a:r>
              <a:rPr lang="zh-CN" altLang="en-US" dirty="0"/>
              <a:t>需要连网安装，首先确保计算机可以上网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、在</a:t>
            </a:r>
            <a:r>
              <a:rPr lang="en-US" altLang="zh-CN" dirty="0"/>
              <a:t>DOS</a:t>
            </a:r>
            <a:r>
              <a:rPr lang="zh-CN" altLang="en-US" dirty="0"/>
              <a:t>窗口中，输入命令：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pip  install  selenium</a:t>
            </a:r>
          </a:p>
        </p:txBody>
      </p:sp>
      <p:pic>
        <p:nvPicPr>
          <p:cNvPr id="1026" name="Picture 2" descr="C:\Users\testing\AppData\Local\Temp\SNAGHTML7c76b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1700" y="2828733"/>
            <a:ext cx="5856585" cy="3673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428269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r>
              <a:rPr lang="zh-CN" altLang="en-US" dirty="0"/>
              <a:t>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800200"/>
          </a:xfrm>
        </p:spPr>
        <p:txBody>
          <a:bodyPr>
            <a:normAutofit/>
          </a:bodyPr>
          <a:lstStyle/>
          <a:p>
            <a:r>
              <a:rPr lang="en-US" altLang="zh-CN" dirty="0"/>
              <a:t>3</a:t>
            </a:r>
            <a:r>
              <a:rPr lang="zh-CN" altLang="en-US" dirty="0"/>
              <a:t>、提示：</a:t>
            </a:r>
            <a:r>
              <a:rPr lang="en-US" altLang="zh-CN" dirty="0"/>
              <a:t>Successfully installed selenium-3.4.3</a:t>
            </a:r>
            <a:r>
              <a:rPr lang="zh-CN" altLang="en-US" dirty="0"/>
              <a:t>（</a:t>
            </a:r>
            <a:r>
              <a:rPr lang="en-US" altLang="zh-CN" dirty="0"/>
              <a:t>selenium-3.4.3</a:t>
            </a:r>
            <a:r>
              <a:rPr lang="zh-CN" altLang="en-US" dirty="0"/>
              <a:t>安装成功），表示安装成功</a:t>
            </a:r>
            <a:endParaRPr lang="en-US" altLang="zh-CN" dirty="0"/>
          </a:p>
        </p:txBody>
      </p:sp>
      <p:pic>
        <p:nvPicPr>
          <p:cNvPr id="2050" name="Picture 2" descr="C:\Users\testing\AppData\Local\Temp\SNAGHTML7d70d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621" y="2492896"/>
            <a:ext cx="6554743" cy="4111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9420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r>
              <a:rPr lang="zh-CN" altLang="en-US" dirty="0"/>
              <a:t>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800200"/>
          </a:xfrm>
        </p:spPr>
        <p:txBody>
          <a:bodyPr>
            <a:norm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、可以查看当前</a:t>
            </a:r>
            <a:r>
              <a:rPr lang="en-US" altLang="zh-CN" dirty="0"/>
              <a:t>selenium</a:t>
            </a:r>
            <a:r>
              <a:rPr lang="zh-CN" altLang="en-US" dirty="0"/>
              <a:t>包的版本信息，输入命令：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pip  show  selenium</a:t>
            </a:r>
          </a:p>
        </p:txBody>
      </p:sp>
      <p:pic>
        <p:nvPicPr>
          <p:cNvPr id="3074" name="Picture 2" descr="C:\Users\testing\AppData\Local\Temp\SNAGHTML8025e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204864"/>
            <a:ext cx="7269491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799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497957"/>
          </a:xfrm>
        </p:spPr>
        <p:txBody>
          <a:bodyPr/>
          <a:lstStyle/>
          <a:p>
            <a:r>
              <a:rPr lang="zh-CN" altLang="en-US" dirty="0"/>
              <a:t>百度首页：</a:t>
            </a:r>
            <a:endParaRPr lang="en-US" altLang="zh-CN" dirty="0"/>
          </a:p>
        </p:txBody>
      </p:sp>
      <p:pic>
        <p:nvPicPr>
          <p:cNvPr id="1028" name="Picture 4" descr="C:\Users\testing\AppData\Local\Temp\SNAGHTML82764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988840"/>
            <a:ext cx="6768752" cy="40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01940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r>
              <a:rPr lang="zh-CN" altLang="en-US" dirty="0"/>
              <a:t>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4680520"/>
          </a:xfrm>
        </p:spPr>
        <p:txBody>
          <a:bodyPr>
            <a:normAutofit/>
          </a:bodyPr>
          <a:lstStyle/>
          <a:p>
            <a:r>
              <a:rPr lang="en-US" altLang="zh-CN" dirty="0"/>
              <a:t>5</a:t>
            </a:r>
            <a:r>
              <a:rPr lang="zh-CN" altLang="en-US" dirty="0"/>
              <a:t>、在</a:t>
            </a:r>
            <a:r>
              <a:rPr lang="en-US" altLang="zh-CN" dirty="0"/>
              <a:t>IDLE</a:t>
            </a:r>
            <a:r>
              <a:rPr lang="zh-CN" altLang="en-US" dirty="0"/>
              <a:t>中输入如下命令：</a:t>
            </a:r>
            <a:r>
              <a:rPr lang="en-US" altLang="zh-CN" dirty="0"/>
              <a:t> </a:t>
            </a:r>
          </a:p>
          <a:p>
            <a:pPr marL="457200" lvl="1" indent="0">
              <a:buNone/>
            </a:pPr>
            <a:r>
              <a:rPr lang="en-US" altLang="zh-CN" dirty="0"/>
              <a:t>&gt;&gt;&gt;from selenium import </a:t>
            </a:r>
            <a:r>
              <a:rPr lang="en-US" altLang="zh-CN" dirty="0" err="1"/>
              <a:t>webdriver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如果没有报错，表示</a:t>
            </a:r>
            <a:r>
              <a:rPr lang="en-US" altLang="zh-CN" dirty="0"/>
              <a:t>selenium</a:t>
            </a:r>
            <a:r>
              <a:rPr lang="zh-CN" altLang="en-US" dirty="0"/>
              <a:t>安装成功</a:t>
            </a:r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276872"/>
            <a:ext cx="7304762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52611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2</a:t>
            </a:r>
            <a:r>
              <a:rPr lang="zh-CN" altLang="en-US" dirty="0"/>
              <a:t>：安装</a:t>
            </a:r>
            <a:r>
              <a:rPr lang="en-US" altLang="zh-CN" dirty="0"/>
              <a:t>Selenium</a:t>
            </a:r>
            <a:r>
              <a:rPr lang="zh-CN" altLang="en-US" dirty="0"/>
              <a:t>（续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198734"/>
          </a:xfrm>
        </p:spPr>
        <p:txBody>
          <a:bodyPr>
            <a:normAutofit fontScale="92500"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altLang="zh-CN" dirty="0"/>
              <a:t>6</a:t>
            </a:r>
            <a:r>
              <a:rPr lang="zh-CN" altLang="en-US" dirty="0"/>
              <a:t>、在</a:t>
            </a:r>
            <a:r>
              <a:rPr lang="en-US" altLang="zh-CN" dirty="0"/>
              <a:t>Python</a:t>
            </a:r>
            <a:r>
              <a:rPr lang="zh-CN" altLang="en-US" dirty="0"/>
              <a:t>的安装目录中，如</a:t>
            </a:r>
            <a:r>
              <a:rPr lang="en-US" altLang="zh-CN" dirty="0"/>
              <a:t>C:\Programs\Python\Python36</a:t>
            </a:r>
          </a:p>
          <a:p>
            <a:pPr marL="0" lvl="1" indent="0">
              <a:buNone/>
            </a:pPr>
            <a:r>
              <a:rPr lang="en-US" altLang="zh-CN" dirty="0"/>
              <a:t>    </a:t>
            </a:r>
            <a:r>
              <a:rPr lang="zh-CN" altLang="en-US" dirty="0"/>
              <a:t>可以看到多了一个</a:t>
            </a:r>
            <a:r>
              <a:rPr lang="en-US" altLang="zh-CN" dirty="0"/>
              <a:t>selenium</a:t>
            </a:r>
            <a:r>
              <a:rPr lang="zh-CN" altLang="en-US" dirty="0"/>
              <a:t>文件夹：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grpSp>
        <p:nvGrpSpPr>
          <p:cNvPr id="7" name="组合 6"/>
          <p:cNvGrpSpPr/>
          <p:nvPr/>
        </p:nvGrpSpPr>
        <p:grpSpPr>
          <a:xfrm>
            <a:off x="1043608" y="2107454"/>
            <a:ext cx="7209800" cy="4345882"/>
            <a:chOff x="899592" y="1819422"/>
            <a:chExt cx="7209800" cy="434588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99592" y="1819422"/>
              <a:ext cx="7209800" cy="4345882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11760" y="2708920"/>
              <a:ext cx="5559322" cy="3245985"/>
            </a:xfrm>
            <a:prstGeom prst="rect">
              <a:avLst/>
            </a:prstGeom>
          </p:spPr>
        </p:pic>
      </p:grpSp>
      <p:cxnSp>
        <p:nvCxnSpPr>
          <p:cNvPr id="9" name="直接连接符 8"/>
          <p:cNvCxnSpPr/>
          <p:nvPr/>
        </p:nvCxnSpPr>
        <p:spPr>
          <a:xfrm>
            <a:off x="2699792" y="4365104"/>
            <a:ext cx="86409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7074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3</a:t>
            </a:r>
            <a:r>
              <a:rPr lang="zh-CN" altLang="en-US" dirty="0"/>
              <a:t>：安装</a:t>
            </a:r>
            <a:r>
              <a:rPr lang="en-US" altLang="zh-CN" dirty="0"/>
              <a:t>Firefox</a:t>
            </a:r>
            <a:r>
              <a:rPr lang="zh-CN" altLang="en-US" dirty="0"/>
              <a:t>浏览器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944216"/>
          </a:xfrm>
        </p:spPr>
        <p:txBody>
          <a:bodyPr>
            <a:norm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day01</a:t>
            </a:r>
            <a:r>
              <a:rPr lang="zh-CN" altLang="en-US" dirty="0"/>
              <a:t>中已经安装好</a:t>
            </a:r>
            <a:r>
              <a:rPr lang="en-US" altLang="zh-CN" dirty="0"/>
              <a:t>Firefox</a:t>
            </a:r>
            <a:r>
              <a:rPr lang="zh-CN" altLang="en-US" dirty="0"/>
              <a:t>浏览器（</a:t>
            </a:r>
            <a:r>
              <a:rPr lang="en-US" altLang="zh-CN" dirty="0"/>
              <a:t>54</a:t>
            </a:r>
            <a:r>
              <a:rPr lang="zh-CN" altLang="en-US" dirty="0"/>
              <a:t>版本）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3314" name="Picture 2" descr="C:\Users\testing\AppData\Local\Temp\SNAGHTML9050c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844824"/>
            <a:ext cx="6264695" cy="45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364413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4</a:t>
            </a:r>
            <a:r>
              <a:rPr lang="zh-CN" altLang="en-US" dirty="0"/>
              <a:t>：安装</a:t>
            </a:r>
            <a:r>
              <a:rPr lang="en-US" altLang="zh-CN" dirty="0"/>
              <a:t>Firefox</a:t>
            </a:r>
            <a:r>
              <a:rPr lang="zh-CN" altLang="en-US" dirty="0"/>
              <a:t>浏览器驱动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944216"/>
          </a:xfrm>
        </p:spPr>
        <p:txBody>
          <a:bodyPr>
            <a:normAutofit/>
          </a:bodyPr>
          <a:lstStyle/>
          <a:p>
            <a:r>
              <a:rPr lang="en-US" altLang="zh-CN" dirty="0"/>
              <a:t>Selenium3.0</a:t>
            </a:r>
            <a:r>
              <a:rPr lang="zh-CN" altLang="en-US" dirty="0"/>
              <a:t>需要安装</a:t>
            </a:r>
            <a:r>
              <a:rPr lang="en-US" altLang="zh-CN" dirty="0"/>
              <a:t>Firefox</a:t>
            </a:r>
            <a:r>
              <a:rPr lang="zh-CN" altLang="en-US" dirty="0"/>
              <a:t>浏览器驱动</a:t>
            </a:r>
            <a:endParaRPr lang="en-US" altLang="zh-CN" dirty="0"/>
          </a:p>
          <a:p>
            <a:pPr lvl="1"/>
            <a:r>
              <a:rPr lang="zh-CN" altLang="en-US" dirty="0"/>
              <a:t>把</a:t>
            </a:r>
            <a:r>
              <a:rPr lang="en-US" altLang="zh-CN" dirty="0"/>
              <a:t>Firefox</a:t>
            </a:r>
            <a:r>
              <a:rPr lang="zh-CN" altLang="en-US" dirty="0"/>
              <a:t>浏览器驱动</a:t>
            </a:r>
            <a:r>
              <a:rPr lang="en-US" altLang="zh-CN" dirty="0"/>
              <a:t>geckodriver.exe</a:t>
            </a:r>
            <a:r>
              <a:rPr lang="zh-CN" altLang="en-US" dirty="0"/>
              <a:t>直接放在</a:t>
            </a:r>
            <a:r>
              <a:rPr lang="en-US" altLang="zh-CN" dirty="0"/>
              <a:t>python</a:t>
            </a:r>
            <a:r>
              <a:rPr lang="zh-CN" altLang="en-US" dirty="0"/>
              <a:t>安装目录下即可，如 </a:t>
            </a:r>
            <a:r>
              <a:rPr lang="en-US" altLang="zh-CN" dirty="0"/>
              <a:t>C:\Programs\Python\Python36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636912"/>
            <a:ext cx="6696744" cy="403662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2483768" y="5157192"/>
            <a:ext cx="144016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04237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5040560"/>
          </a:xfrm>
        </p:spPr>
        <p:txBody>
          <a:bodyPr>
            <a:normAutofit/>
          </a:bodyPr>
          <a:lstStyle/>
          <a:p>
            <a:r>
              <a:rPr lang="zh-CN" altLang="en-US" dirty="0"/>
              <a:t>测试搭建的环境是否正确：</a:t>
            </a:r>
            <a:endParaRPr lang="en-US" altLang="zh-CN" dirty="0"/>
          </a:p>
          <a:p>
            <a:pPr lvl="1"/>
            <a:r>
              <a:rPr lang="zh-CN" altLang="en-US" dirty="0"/>
              <a:t>方式</a:t>
            </a:r>
            <a:r>
              <a:rPr lang="en-US" altLang="zh-CN" dirty="0"/>
              <a:t>1</a:t>
            </a:r>
            <a:r>
              <a:rPr lang="zh-CN" altLang="en-US" dirty="0"/>
              <a:t>：代码运行需要连接外网</a:t>
            </a:r>
            <a:endParaRPr lang="en-US" altLang="zh-CN" dirty="0"/>
          </a:p>
          <a:p>
            <a:pPr lvl="1"/>
            <a:r>
              <a:rPr lang="zh-CN" altLang="en-US" dirty="0"/>
              <a:t>方式</a:t>
            </a:r>
            <a:r>
              <a:rPr lang="en-US" altLang="zh-CN" dirty="0"/>
              <a:t>2</a:t>
            </a:r>
            <a:r>
              <a:rPr lang="zh-CN" altLang="en-US" dirty="0"/>
              <a:t>：代码运行无需连接连网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088566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5040560"/>
          </a:xfrm>
        </p:spPr>
        <p:txBody>
          <a:bodyPr>
            <a:normAutofit/>
          </a:bodyPr>
          <a:lstStyle/>
          <a:p>
            <a:r>
              <a:rPr lang="zh-CN" altLang="en-US" dirty="0"/>
              <a:t>方式</a:t>
            </a:r>
            <a:r>
              <a:rPr lang="en-US" altLang="zh-CN" dirty="0"/>
              <a:t>1</a:t>
            </a:r>
            <a:r>
              <a:rPr lang="zh-CN" altLang="en-US" dirty="0"/>
              <a:t>：代码运行需要连接外网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</a:t>
            </a:r>
            <a:r>
              <a:rPr lang="en-US" altLang="zh-CN" dirty="0" err="1"/>
              <a:t>Pycharm</a:t>
            </a:r>
            <a:r>
              <a:rPr lang="zh-CN" altLang="en-US" dirty="0"/>
              <a:t>中，新建一个</a:t>
            </a:r>
            <a:r>
              <a:rPr lang="en-US" altLang="zh-CN" dirty="0"/>
              <a:t>python</a:t>
            </a:r>
            <a:r>
              <a:rPr lang="zh-CN" altLang="en-US" dirty="0"/>
              <a:t>源文件，输入如下代码：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）或者直接使用老师提供的测试代码，文件名为</a:t>
            </a:r>
            <a:r>
              <a:rPr lang="en-US" altLang="zh-CN" dirty="0"/>
              <a:t>test1.py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940" y="2780928"/>
            <a:ext cx="7723202" cy="1740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39502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944216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）运行测试代码</a:t>
            </a:r>
            <a:endParaRPr lang="en-US" altLang="zh-CN" dirty="0"/>
          </a:p>
          <a:p>
            <a:pPr lvl="2"/>
            <a:r>
              <a:rPr lang="zh-CN" altLang="en-US" dirty="0"/>
              <a:t>如果弹出“</a:t>
            </a:r>
            <a:r>
              <a:rPr lang="en-US" altLang="zh-CN" dirty="0"/>
              <a:t>Windows</a:t>
            </a:r>
            <a:r>
              <a:rPr lang="zh-CN" altLang="en-US" dirty="0"/>
              <a:t>安全警报”，点击“允许访问”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6386" name="Picture 2" descr="C:\Users\testing\AppData\Local\Temp\SNAGHTML99a9e8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07" y="2276872"/>
            <a:ext cx="5153025" cy="3438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4283968" y="5283098"/>
            <a:ext cx="122413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35580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1944216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）看到如下界面，表示运行成功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17412" name="Picture 4" descr="C:\Users\testing\AppData\Local\Temp\SNAGHTML9fa85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024011"/>
            <a:ext cx="6840760" cy="425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248869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5040560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方式</a:t>
            </a:r>
            <a:r>
              <a:rPr lang="en-US" altLang="zh-CN" dirty="0"/>
              <a:t>2</a:t>
            </a:r>
            <a:r>
              <a:rPr lang="zh-CN" altLang="en-US" dirty="0"/>
              <a:t>：代码运行无需连接外网</a:t>
            </a:r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）在</a:t>
            </a:r>
            <a:r>
              <a:rPr lang="en-US" altLang="zh-CN" dirty="0" err="1"/>
              <a:t>Pycharm</a:t>
            </a:r>
            <a:r>
              <a:rPr lang="zh-CN" altLang="en-US" dirty="0"/>
              <a:t>中，新建一个</a:t>
            </a:r>
            <a:r>
              <a:rPr lang="en-US" altLang="zh-CN" dirty="0"/>
              <a:t>python</a:t>
            </a:r>
            <a:r>
              <a:rPr lang="zh-CN" altLang="en-US" dirty="0"/>
              <a:t>源文件，输入如下代码：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）或者直接使用老师提供的测试代码，文件名为</a:t>
            </a:r>
            <a:r>
              <a:rPr lang="en-US" altLang="zh-CN" dirty="0"/>
              <a:t>test2.py</a:t>
            </a:r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564904"/>
            <a:ext cx="7552381" cy="1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22468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r>
              <a:rPr lang="en-US" altLang="zh-CN" dirty="0"/>
              <a:t>5</a:t>
            </a:r>
            <a:r>
              <a:rPr lang="zh-CN" altLang="en-US" dirty="0"/>
              <a:t>：测试环境（续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  <a:endParaRPr lang="zh-CN" altLang="en-US" sz="3200" dirty="0"/>
          </a:p>
        </p:txBody>
      </p:sp>
      <p:sp>
        <p:nvSpPr>
          <p:cNvPr id="3" name="内容占位符 6"/>
          <p:cNvSpPr>
            <a:spLocks noGrp="1"/>
          </p:cNvSpPr>
          <p:nvPr>
            <p:ph sz="quarter" idx="10"/>
          </p:nvPr>
        </p:nvSpPr>
        <p:spPr>
          <a:xfrm>
            <a:off x="467545" y="1052736"/>
            <a:ext cx="8064896" cy="3240360"/>
          </a:xfrm>
        </p:spPr>
        <p:txBody>
          <a:bodyPr>
            <a:normAutofit/>
          </a:bodyPr>
          <a:lstStyle/>
          <a:p>
            <a:pPr lvl="1"/>
            <a:r>
              <a:rPr lang="zh-CN" altLang="en-US" dirty="0"/>
              <a:t>（</a:t>
            </a:r>
            <a:r>
              <a:rPr lang="en-US" altLang="zh-CN" dirty="0"/>
              <a:t>3</a:t>
            </a:r>
            <a:r>
              <a:rPr lang="zh-CN" altLang="en-US" dirty="0"/>
              <a:t>）测试网页是</a:t>
            </a:r>
            <a:r>
              <a:rPr lang="en-US" altLang="zh-CN" dirty="0"/>
              <a:t>testing.html</a:t>
            </a:r>
            <a:r>
              <a:rPr lang="zh-CN" altLang="en-US" dirty="0"/>
              <a:t>，根据自己所存放的位置，适当修改以下这行代码，把”</a:t>
            </a:r>
            <a:r>
              <a:rPr lang="en-US" altLang="zh-CN" dirty="0"/>
              <a:t>file:///</a:t>
            </a:r>
            <a:r>
              <a:rPr lang="zh-CN" altLang="en-US" dirty="0"/>
              <a:t>“后面的地址改成实际存放的地址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（</a:t>
            </a:r>
            <a:r>
              <a:rPr lang="en-US" altLang="zh-CN" dirty="0"/>
              <a:t>4</a:t>
            </a:r>
            <a:r>
              <a:rPr lang="zh-CN" altLang="en-US" dirty="0"/>
              <a:t>）能够看到如下界面表示运行成功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1115616" y="2673787"/>
            <a:ext cx="7128792" cy="32316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5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base_url = </a:t>
            </a:r>
            <a:r>
              <a:rPr kumimoji="0" lang="zh-CN" altLang="zh-CN" sz="1500" b="1" i="0" u="none" strike="noStrike" cap="none" normalizeH="0" baseline="0">
                <a:ln>
                  <a:noFill/>
                </a:ln>
                <a:solidFill>
                  <a:srgbClr val="0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"file:///E:/02-seleniumwithpython/day02/testing.html"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4609341"/>
            <a:ext cx="2514286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764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535531"/>
          </a:xfrm>
        </p:spPr>
        <p:txBody>
          <a:bodyPr/>
          <a:lstStyle/>
          <a:p>
            <a:r>
              <a:rPr lang="zh-CN" altLang="en-US" dirty="0"/>
              <a:t>百度首页</a:t>
            </a:r>
            <a:r>
              <a:rPr lang="en-US" altLang="zh-CN" dirty="0"/>
              <a:t>HTML</a:t>
            </a:r>
            <a:r>
              <a:rPr lang="zh-CN" altLang="en-US" dirty="0"/>
              <a:t>源文件代码：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68" y="1844824"/>
            <a:ext cx="7880298" cy="4831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172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881112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Firebug</a:t>
            </a:r>
            <a:r>
              <a:rPr lang="zh-CN" altLang="en-US" dirty="0"/>
              <a:t>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3176254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/>
              <a:t>Firebug?</a:t>
            </a:r>
          </a:p>
          <a:p>
            <a:pPr lvl="1"/>
            <a:r>
              <a:rPr lang="en-US" altLang="zh-CN" dirty="0"/>
              <a:t>Firebug</a:t>
            </a:r>
            <a:r>
              <a:rPr lang="zh-CN" altLang="en-US" dirty="0"/>
              <a:t>是</a:t>
            </a:r>
            <a:r>
              <a:rPr lang="en-US" altLang="zh-CN" dirty="0"/>
              <a:t>Firefox</a:t>
            </a:r>
            <a:r>
              <a:rPr lang="zh-CN" altLang="en-US" dirty="0"/>
              <a:t>浏览器下的一款开发类扩展工具</a:t>
            </a:r>
            <a:endParaRPr lang="en-US" altLang="zh-CN" dirty="0"/>
          </a:p>
          <a:p>
            <a:pPr lvl="1"/>
            <a:r>
              <a:rPr lang="zh-CN" altLang="en-US" dirty="0"/>
              <a:t>它集</a:t>
            </a:r>
            <a:r>
              <a:rPr lang="en-US" altLang="zh-CN" dirty="0"/>
              <a:t>HTML</a:t>
            </a:r>
            <a:r>
              <a:rPr lang="zh-CN" altLang="en-US" dirty="0"/>
              <a:t>查看和编辑、</a:t>
            </a:r>
            <a:r>
              <a:rPr lang="en-US" altLang="zh-CN" dirty="0" err="1"/>
              <a:t>Javascript</a:t>
            </a:r>
            <a:r>
              <a:rPr lang="zh-CN" altLang="en-US" dirty="0"/>
              <a:t>控制台、网络状况监视器于一体，是开发</a:t>
            </a:r>
            <a:r>
              <a:rPr lang="en-US" altLang="zh-CN" dirty="0"/>
              <a:t>JavaScript</a:t>
            </a:r>
            <a:r>
              <a:rPr lang="zh-CN" altLang="en-US" dirty="0"/>
              <a:t>、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HTML</a:t>
            </a:r>
            <a:r>
              <a:rPr lang="zh-CN" altLang="en-US" dirty="0"/>
              <a:t>和</a:t>
            </a:r>
            <a:r>
              <a:rPr lang="en-US" altLang="zh-CN" dirty="0"/>
              <a:t>Ajax</a:t>
            </a:r>
            <a:r>
              <a:rPr lang="zh-CN" altLang="en-US" dirty="0"/>
              <a:t>的实用辅助工具。</a:t>
            </a:r>
            <a:endParaRPr lang="en-US" altLang="zh-CN" dirty="0"/>
          </a:p>
          <a:p>
            <a:pPr lvl="1"/>
            <a:r>
              <a:rPr lang="zh-CN" altLang="en-US" dirty="0"/>
              <a:t>用户可以利用它除错、编辑、甚至删改任何网站的 </a:t>
            </a:r>
            <a:r>
              <a:rPr lang="en-US" altLang="zh-CN" dirty="0"/>
              <a:t>CSS</a:t>
            </a:r>
            <a:r>
              <a:rPr lang="zh-CN" altLang="en-US" dirty="0"/>
              <a:t>、</a:t>
            </a:r>
            <a:r>
              <a:rPr lang="en-US" altLang="zh-CN" dirty="0"/>
              <a:t>HTML</a:t>
            </a:r>
            <a:r>
              <a:rPr lang="zh-CN" altLang="en-US" dirty="0"/>
              <a:t>、</a:t>
            </a:r>
            <a:r>
              <a:rPr lang="en-US" altLang="zh-CN" dirty="0"/>
              <a:t>DOM</a:t>
            </a:r>
            <a:r>
              <a:rPr lang="zh-CN" altLang="en-US" dirty="0"/>
              <a:t> 以及</a:t>
            </a:r>
            <a:r>
              <a:rPr lang="en-US" altLang="zh-CN" dirty="0"/>
              <a:t>JavaScript</a:t>
            </a:r>
            <a:r>
              <a:rPr lang="zh-CN" altLang="en-US" dirty="0"/>
              <a:t> 代码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712" y="4596022"/>
            <a:ext cx="4200000" cy="1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0765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下载</a:t>
            </a:r>
            <a:r>
              <a:rPr lang="en-US" altLang="zh-CN" dirty="0"/>
              <a:t>Firebug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975075"/>
          </a:xfrm>
        </p:spPr>
        <p:txBody>
          <a:bodyPr/>
          <a:lstStyle/>
          <a:p>
            <a:r>
              <a:rPr lang="zh-CN" altLang="en-US" dirty="0"/>
              <a:t>下载地址：</a:t>
            </a:r>
            <a:endParaRPr lang="en-US" altLang="zh-CN" dirty="0"/>
          </a:p>
          <a:p>
            <a:pPr lvl="1"/>
            <a:r>
              <a:rPr lang="en-US" altLang="zh-CN" dirty="0"/>
              <a:t>http://getfirebug.com/downloads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2636912"/>
            <a:ext cx="6759897" cy="3528392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H="1">
            <a:off x="6803165" y="3933056"/>
            <a:ext cx="720080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7524328" y="3746652"/>
            <a:ext cx="1584176" cy="369332"/>
          </a:xfrm>
          <a:prstGeom prst="rect">
            <a:avLst/>
          </a:prstGeom>
          <a:solidFill>
            <a:schemeClr val="tx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点击即可下载</a:t>
            </a:r>
          </a:p>
        </p:txBody>
      </p:sp>
    </p:spTree>
    <p:extLst>
      <p:ext uri="{BB962C8B-B14F-4D97-AF65-F5344CB8AC3E}">
        <p14:creationId xmlns:p14="http://schemas.microsoft.com/office/powerpoint/2010/main" val="1911483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下载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464166"/>
          </a:xfrm>
        </p:spPr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/>
              <a:t>点击”继续下载“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060848"/>
            <a:ext cx="8146199" cy="3427364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>
          <a:xfrm>
            <a:off x="2660880" y="5176648"/>
            <a:ext cx="792088" cy="3310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611560" y="5773146"/>
            <a:ext cx="8136905" cy="4641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/>
              <a:t>下载的文件为：</a:t>
            </a:r>
            <a:r>
              <a:rPr lang="en-US" altLang="zh-CN" dirty="0"/>
              <a:t>firebug-2.0.19-fx.xpi</a:t>
            </a:r>
          </a:p>
        </p:txBody>
      </p:sp>
    </p:spTree>
    <p:extLst>
      <p:ext uri="{BB962C8B-B14F-4D97-AF65-F5344CB8AC3E}">
        <p14:creationId xmlns:p14="http://schemas.microsoft.com/office/powerpoint/2010/main" val="22246394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535531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Firefox</a:t>
            </a:r>
            <a:r>
              <a:rPr lang="zh-CN" altLang="en-US" dirty="0"/>
              <a:t>浏览器中，点击“附加组件”</a:t>
            </a:r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060848"/>
            <a:ext cx="6261526" cy="430151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6588224" y="4221088"/>
            <a:ext cx="78891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31676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497957"/>
          </a:xfrm>
        </p:spPr>
        <p:txBody>
          <a:bodyPr/>
          <a:lstStyle/>
          <a:p>
            <a:r>
              <a:rPr lang="zh-CN" altLang="en-US" dirty="0"/>
              <a:t>点击“从文件安装附加组件”</a:t>
            </a:r>
            <a:endParaRPr lang="en-US" altLang="zh-CN" dirty="0"/>
          </a:p>
        </p:txBody>
      </p:sp>
      <p:sp>
        <p:nvSpPr>
          <p:cNvPr id="5" name="椭圆 4"/>
          <p:cNvSpPr/>
          <p:nvPr/>
        </p:nvSpPr>
        <p:spPr>
          <a:xfrm>
            <a:off x="6588224" y="4437112"/>
            <a:ext cx="78891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920573"/>
            <a:ext cx="6768752" cy="4674001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5004048" y="3429000"/>
            <a:ext cx="158417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81185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testing\AppData\Local\Temp\SNAGHTML26553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204864"/>
            <a:ext cx="7377142" cy="4149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497957"/>
          </a:xfrm>
        </p:spPr>
        <p:txBody>
          <a:bodyPr/>
          <a:lstStyle/>
          <a:p>
            <a:r>
              <a:rPr lang="zh-CN" altLang="en-US" dirty="0"/>
              <a:t>选择下载好的</a:t>
            </a:r>
            <a:r>
              <a:rPr lang="en-US" altLang="zh-CN" dirty="0"/>
              <a:t>firebug</a:t>
            </a:r>
            <a:r>
              <a:rPr lang="zh-CN" altLang="en-US" dirty="0"/>
              <a:t>安装文件，点击“打开”</a:t>
            </a:r>
            <a:endParaRPr lang="en-US" altLang="zh-CN" dirty="0"/>
          </a:p>
        </p:txBody>
      </p:sp>
      <p:sp>
        <p:nvSpPr>
          <p:cNvPr id="5" name="椭圆 4"/>
          <p:cNvSpPr/>
          <p:nvPr/>
        </p:nvSpPr>
        <p:spPr>
          <a:xfrm>
            <a:off x="6588224" y="5939552"/>
            <a:ext cx="788918" cy="3189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58418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32083"/>
            <a:ext cx="6549558" cy="4515278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497957"/>
          </a:xfrm>
        </p:spPr>
        <p:txBody>
          <a:bodyPr/>
          <a:lstStyle/>
          <a:p>
            <a:r>
              <a:rPr lang="zh-CN" altLang="en-US" dirty="0"/>
              <a:t>点击“安装”</a:t>
            </a:r>
            <a:endParaRPr lang="en-US" altLang="zh-CN" dirty="0"/>
          </a:p>
        </p:txBody>
      </p:sp>
      <p:sp>
        <p:nvSpPr>
          <p:cNvPr id="5" name="椭圆 4"/>
          <p:cNvSpPr/>
          <p:nvPr/>
        </p:nvSpPr>
        <p:spPr>
          <a:xfrm>
            <a:off x="1816240" y="3222704"/>
            <a:ext cx="78891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85724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:\Users\testing\AppData\Local\Temp\SNAGHTML27d4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917725"/>
            <a:ext cx="6840760" cy="4730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497957"/>
          </a:xfrm>
        </p:spPr>
        <p:txBody>
          <a:bodyPr/>
          <a:lstStyle/>
          <a:p>
            <a:r>
              <a:rPr lang="zh-CN" altLang="en-US" dirty="0"/>
              <a:t>可以看到</a:t>
            </a:r>
            <a:r>
              <a:rPr lang="en-US" altLang="zh-CN" dirty="0" err="1"/>
              <a:t>FireBug</a:t>
            </a:r>
            <a:r>
              <a:rPr lang="zh-CN" altLang="en-US" dirty="0"/>
              <a:t>安装项</a:t>
            </a:r>
            <a:endParaRPr lang="en-US" altLang="zh-CN" dirty="0"/>
          </a:p>
        </p:txBody>
      </p:sp>
      <p:sp>
        <p:nvSpPr>
          <p:cNvPr id="2" name="矩形 1"/>
          <p:cNvSpPr/>
          <p:nvPr/>
        </p:nvSpPr>
        <p:spPr>
          <a:xfrm>
            <a:off x="2479856" y="3222704"/>
            <a:ext cx="5184576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856614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535531"/>
          </a:xfrm>
        </p:spPr>
        <p:txBody>
          <a:bodyPr/>
          <a:lstStyle/>
          <a:p>
            <a:r>
              <a:rPr lang="zh-CN" altLang="en-US" dirty="0"/>
              <a:t>菜单：工具</a:t>
            </a:r>
            <a:r>
              <a:rPr lang="en-US" altLang="zh-CN" dirty="0"/>
              <a:t>-&gt;Web</a:t>
            </a:r>
            <a:r>
              <a:rPr lang="zh-CN" altLang="en-US" dirty="0"/>
              <a:t>开发者</a:t>
            </a:r>
            <a:r>
              <a:rPr lang="en-US" altLang="zh-CN" dirty="0"/>
              <a:t>-&gt;Firebug-&gt;</a:t>
            </a:r>
            <a:r>
              <a:rPr lang="zh-CN" altLang="en-US" dirty="0"/>
              <a:t>打开</a:t>
            </a:r>
            <a:r>
              <a:rPr lang="en-US" altLang="zh-CN" dirty="0"/>
              <a:t>firebug</a:t>
            </a:r>
          </a:p>
        </p:txBody>
      </p:sp>
      <p:sp>
        <p:nvSpPr>
          <p:cNvPr id="5" name="椭圆 4"/>
          <p:cNvSpPr/>
          <p:nvPr/>
        </p:nvSpPr>
        <p:spPr>
          <a:xfrm>
            <a:off x="6588224" y="4437112"/>
            <a:ext cx="78891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132856"/>
            <a:ext cx="6400450" cy="4412482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A91C4A60-F7FB-47AA-9BBE-B7994F4937B7}"/>
              </a:ext>
            </a:extLst>
          </p:cNvPr>
          <p:cNvSpPr/>
          <p:nvPr/>
        </p:nvSpPr>
        <p:spPr>
          <a:xfrm>
            <a:off x="5796136" y="2746628"/>
            <a:ext cx="1296144" cy="216024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74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概述（续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4505849"/>
          </a:xfrm>
        </p:spPr>
        <p:txBody>
          <a:bodyPr/>
          <a:lstStyle/>
          <a:p>
            <a:r>
              <a:rPr lang="zh-CN" altLang="en-US" dirty="0"/>
              <a:t>测试人员为什么要掌握</a:t>
            </a:r>
            <a:r>
              <a:rPr lang="en-US" altLang="zh-CN" dirty="0"/>
              <a:t>HTML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US" altLang="zh-CN" dirty="0"/>
              <a:t>Selenium</a:t>
            </a:r>
            <a:r>
              <a:rPr lang="zh-CN" altLang="en-US" dirty="0"/>
              <a:t>是针对于</a:t>
            </a:r>
            <a:r>
              <a:rPr lang="en-US" altLang="zh-CN" dirty="0"/>
              <a:t>web</a:t>
            </a:r>
            <a:r>
              <a:rPr lang="zh-CN" altLang="en-US" dirty="0"/>
              <a:t>应用程序的自动化测试工具，测试的对象就是网页，所以要求测试人员对网页基本结构有所了解</a:t>
            </a:r>
            <a:endParaRPr lang="en-US" altLang="zh-CN" dirty="0"/>
          </a:p>
          <a:p>
            <a:pPr lvl="1"/>
            <a:r>
              <a:rPr lang="zh-CN" altLang="en-US" dirty="0"/>
              <a:t>测试的第一步就是要识别、定位页面的各种元素，如超级链接、文本框、按钮、复选框、图片、下拉列表等等，只有清楚这些元素的表示方法和相关的一些属性，才能更好的完成元素的定位工作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1256352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/>
              <a:t>Firebug</a:t>
            </a:r>
            <a:r>
              <a:rPr lang="zh-CN" altLang="en-US" dirty="0"/>
              <a:t>（续</a:t>
            </a:r>
            <a:r>
              <a:rPr lang="en-US" altLang="zh-CN" dirty="0"/>
              <a:t>6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497957"/>
          </a:xfrm>
        </p:spPr>
        <p:txBody>
          <a:bodyPr/>
          <a:lstStyle/>
          <a:p>
            <a:r>
              <a:rPr lang="en-US" altLang="zh-CN" dirty="0"/>
              <a:t>Firebug</a:t>
            </a:r>
            <a:r>
              <a:rPr lang="zh-CN" altLang="en-US" dirty="0"/>
              <a:t>界面：</a:t>
            </a:r>
            <a:endParaRPr lang="en-US" altLang="zh-CN" dirty="0"/>
          </a:p>
        </p:txBody>
      </p:sp>
      <p:sp>
        <p:nvSpPr>
          <p:cNvPr id="5" name="椭圆 4"/>
          <p:cNvSpPr/>
          <p:nvPr/>
        </p:nvSpPr>
        <p:spPr>
          <a:xfrm>
            <a:off x="6588224" y="4437112"/>
            <a:ext cx="78891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C:\Users\testing\AppData\Local\Temp\SNAGHTML316529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844824"/>
            <a:ext cx="6793438" cy="469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06463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161640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/>
              <a:t>FirePath</a:t>
            </a:r>
            <a:r>
              <a:rPr lang="zh-CN" altLang="en-US" dirty="0"/>
              <a:t>概述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1932837"/>
          </a:xfrm>
        </p:spPr>
        <p:txBody>
          <a:bodyPr/>
          <a:lstStyle/>
          <a:p>
            <a:r>
              <a:rPr lang="zh-CN" altLang="en-US" dirty="0"/>
              <a:t>什么是</a:t>
            </a:r>
            <a:r>
              <a:rPr lang="en-US" altLang="zh-CN" dirty="0" err="1"/>
              <a:t>FirePath</a:t>
            </a:r>
            <a:endParaRPr lang="en-US" altLang="zh-CN" dirty="0"/>
          </a:p>
          <a:p>
            <a:pPr lvl="1"/>
            <a:r>
              <a:rPr lang="zh-CN" altLang="en-US" dirty="0"/>
              <a:t>火狐的一个插件，结合</a:t>
            </a:r>
            <a:r>
              <a:rPr lang="en-US" altLang="zh-CN" dirty="0"/>
              <a:t>firebug</a:t>
            </a:r>
            <a:r>
              <a:rPr lang="zh-CN" altLang="en-US" dirty="0"/>
              <a:t>使用，可以测试网页，获取网页中的元素所在路径</a:t>
            </a:r>
            <a:r>
              <a:rPr lang="en-US" altLang="zh-CN" dirty="0"/>
              <a:t>.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163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下载</a:t>
            </a:r>
            <a:r>
              <a:rPr lang="en-US" altLang="zh-CN" dirty="0" err="1"/>
              <a:t>FirePath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9145017" cy="1483483"/>
          </a:xfrm>
        </p:spPr>
        <p:txBody>
          <a:bodyPr/>
          <a:lstStyle/>
          <a:p>
            <a:r>
              <a:rPr lang="zh-CN" altLang="en-US" dirty="0"/>
              <a:t>下载地址：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sz="2000" dirty="0"/>
              <a:t>https://addons.mozilla.org/en-US/firefox/addon/firepath/</a:t>
            </a: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2276872"/>
            <a:ext cx="8028384" cy="3434866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2843808" y="5367467"/>
            <a:ext cx="122413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611560" y="5845154"/>
            <a:ext cx="8136905" cy="464166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•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20000"/>
              </a:lnSpc>
              <a:spcBef>
                <a:spcPct val="20000"/>
              </a:spcBef>
              <a:buFont typeface="Arial" pitchFamily="34" charset="0"/>
              <a:buChar char="–"/>
              <a:defRPr sz="22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800" b="0" kern="120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pitchFamily="34" charset="0"/>
              <a:buChar char="•"/>
            </a:pPr>
            <a:r>
              <a:rPr lang="zh-CN" altLang="en-US" dirty="0"/>
              <a:t>下载的文件为：</a:t>
            </a:r>
            <a:r>
              <a:rPr lang="en-US" altLang="zh-CN" dirty="0"/>
              <a:t>firepath-0.9.7.1-fx.xpi</a:t>
            </a:r>
          </a:p>
        </p:txBody>
      </p:sp>
    </p:spTree>
    <p:extLst>
      <p:ext uri="{BB962C8B-B14F-4D97-AF65-F5344CB8AC3E}">
        <p14:creationId xmlns:p14="http://schemas.microsoft.com/office/powerpoint/2010/main" val="52028457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1052596"/>
          </a:xfrm>
        </p:spPr>
        <p:txBody>
          <a:bodyPr/>
          <a:lstStyle/>
          <a:p>
            <a:r>
              <a:rPr lang="zh-CN" altLang="en-US" dirty="0"/>
              <a:t>在</a:t>
            </a:r>
            <a:r>
              <a:rPr lang="en-US" altLang="zh-CN" dirty="0"/>
              <a:t>Firefox</a:t>
            </a:r>
            <a:r>
              <a:rPr lang="zh-CN" altLang="en-US" dirty="0"/>
              <a:t>浏览器中，点击“附加组件”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060848"/>
            <a:ext cx="6261526" cy="4301510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6588224" y="4221088"/>
            <a:ext cx="788918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65331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1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1052596"/>
          </a:xfrm>
        </p:spPr>
        <p:txBody>
          <a:bodyPr/>
          <a:lstStyle/>
          <a:p>
            <a:r>
              <a:rPr lang="zh-CN" altLang="en-US" dirty="0"/>
              <a:t>点击“从文件安装附加组件”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122" name="Picture 2" descr="C:\Users\testing\AppData\Local\Temp\SNAGHTML4e555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45" y="1916832"/>
            <a:ext cx="6472783" cy="447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4867969" y="3386176"/>
            <a:ext cx="1512168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59000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2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1052596"/>
          </a:xfrm>
        </p:spPr>
        <p:txBody>
          <a:bodyPr/>
          <a:lstStyle/>
          <a:p>
            <a:r>
              <a:rPr lang="zh-CN" altLang="en-US" dirty="0"/>
              <a:t>选择下载好的</a:t>
            </a:r>
            <a:r>
              <a:rPr lang="en-US" altLang="zh-CN" dirty="0" err="1"/>
              <a:t>firepath</a:t>
            </a:r>
            <a:r>
              <a:rPr lang="zh-CN" altLang="en-US" dirty="0"/>
              <a:t>安装文件，点击“打开”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146" name="Picture 2" descr="C:\Users\testing\AppData\Local\Temp\SNAGHTML5132f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83" y="2060848"/>
            <a:ext cx="7848872" cy="4414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/>
          <p:cNvSpPr/>
          <p:nvPr/>
        </p:nvSpPr>
        <p:spPr>
          <a:xfrm>
            <a:off x="6621320" y="6040744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811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3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1052596"/>
          </a:xfrm>
        </p:spPr>
        <p:txBody>
          <a:bodyPr/>
          <a:lstStyle/>
          <a:p>
            <a:r>
              <a:rPr lang="zh-CN" altLang="en-US" dirty="0"/>
              <a:t>点击“安装”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1988840"/>
            <a:ext cx="6804757" cy="4681388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763688" y="3284984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40205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4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1052596"/>
          </a:xfrm>
        </p:spPr>
        <p:txBody>
          <a:bodyPr/>
          <a:lstStyle/>
          <a:p>
            <a:r>
              <a:rPr lang="zh-CN" altLang="en-US" dirty="0"/>
              <a:t>重启</a:t>
            </a:r>
            <a:r>
              <a:rPr lang="en-US" altLang="zh-CN" dirty="0"/>
              <a:t>Firefox</a:t>
            </a:r>
            <a:r>
              <a:rPr lang="zh-CN" altLang="en-US" dirty="0"/>
              <a:t>浏览器后，</a:t>
            </a:r>
            <a:r>
              <a:rPr lang="en-US" altLang="zh-CN" dirty="0"/>
              <a:t>Firefox</a:t>
            </a:r>
            <a:r>
              <a:rPr lang="zh-CN" altLang="en-US" dirty="0"/>
              <a:t>将被安装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170" name="Picture 2" descr="C:\Users\testing\AppData\Local\Temp\SNAGHTML5332e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88840"/>
            <a:ext cx="6624737" cy="4581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4788024" y="3284984"/>
            <a:ext cx="57606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310758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FirePath</a:t>
            </a:r>
            <a:r>
              <a:rPr lang="zh-CN" altLang="en-US" dirty="0"/>
              <a:t>（续</a:t>
            </a:r>
            <a:r>
              <a:rPr lang="en-US" altLang="zh-CN" dirty="0"/>
              <a:t>5</a:t>
            </a:r>
            <a:r>
              <a:rPr lang="zh-CN" altLang="en-US" dirty="0"/>
              <a:t>）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10"/>
          </p:nvPr>
        </p:nvSpPr>
        <p:spPr>
          <a:xfrm>
            <a:off x="611559" y="1196752"/>
            <a:ext cx="8136905" cy="1052596"/>
          </a:xfrm>
        </p:spPr>
        <p:txBody>
          <a:bodyPr/>
          <a:lstStyle/>
          <a:p>
            <a:r>
              <a:rPr lang="zh-CN" altLang="en-US" dirty="0"/>
              <a:t>打开</a:t>
            </a:r>
            <a:r>
              <a:rPr lang="en-US" altLang="zh-CN" dirty="0"/>
              <a:t>Firebug</a:t>
            </a:r>
            <a:r>
              <a:rPr lang="zh-CN" altLang="en-US" dirty="0"/>
              <a:t>后，将出现</a:t>
            </a:r>
            <a:r>
              <a:rPr lang="en-US" altLang="zh-CN" dirty="0" err="1"/>
              <a:t>FirePath</a:t>
            </a:r>
            <a:r>
              <a:rPr lang="zh-CN" altLang="en-US" dirty="0"/>
              <a:t>项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8194" name="Picture 2" descr="C:\Users\testing\AppData\Local\Temp\SNAGHTML54386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883183"/>
            <a:ext cx="7128792" cy="4930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椭圆 1"/>
          <p:cNvSpPr/>
          <p:nvPr/>
        </p:nvSpPr>
        <p:spPr>
          <a:xfrm>
            <a:off x="4211960" y="4725144"/>
            <a:ext cx="86409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966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39632</TotalTime>
  <Words>3865</Words>
  <Application>Microsoft Office PowerPoint</Application>
  <PresentationFormat>全屏显示(4:3)</PresentationFormat>
  <Paragraphs>908</Paragraphs>
  <Slides>100</Slides>
  <Notes>99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100</vt:i4>
      </vt:variant>
    </vt:vector>
  </HeadingPairs>
  <TitlesOfParts>
    <vt:vector size="107" baseType="lpstr"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使用Python实现Selenium自动化测试</vt:lpstr>
      <vt:lpstr>PowerPoint 演示文稿</vt:lpstr>
      <vt:lpstr>PowerPoint 演示文稿</vt:lpstr>
      <vt:lpstr>PowerPoint 演示文稿</vt:lpstr>
      <vt:lpstr>HTML概述</vt:lpstr>
      <vt:lpstr>HTML概述</vt:lpstr>
      <vt:lpstr>HTML概述（续1）</vt:lpstr>
      <vt:lpstr>HTML概述（续2）</vt:lpstr>
      <vt:lpstr>HTML概述（续3）</vt:lpstr>
      <vt:lpstr>HTML文档结构</vt:lpstr>
      <vt:lpstr>HTML文档结构（续1）</vt:lpstr>
      <vt:lpstr>HTML基本语法</vt:lpstr>
      <vt:lpstr>标记</vt:lpstr>
      <vt:lpstr>标记（续1）</vt:lpstr>
      <vt:lpstr>标记（续2）</vt:lpstr>
      <vt:lpstr>标记属性</vt:lpstr>
      <vt:lpstr>标记属性（续1）</vt:lpstr>
      <vt:lpstr>头部文件内容</vt:lpstr>
      <vt:lpstr>头部文件内容概述</vt:lpstr>
      <vt:lpstr>页面标题</vt:lpstr>
      <vt:lpstr>元信息</vt:lpstr>
      <vt:lpstr>元信息（续1）</vt:lpstr>
      <vt:lpstr>元信息（续2）</vt:lpstr>
      <vt:lpstr>主体文件内容</vt:lpstr>
      <vt:lpstr>主体文件内容概述</vt:lpstr>
      <vt:lpstr>超级链接</vt:lpstr>
      <vt:lpstr>超级链接（续1）</vt:lpstr>
      <vt:lpstr>超级链接（续2）</vt:lpstr>
      <vt:lpstr>图片</vt:lpstr>
      <vt:lpstr>图片（续1）</vt:lpstr>
      <vt:lpstr>图片（续2）</vt:lpstr>
      <vt:lpstr>图片（续3）</vt:lpstr>
      <vt:lpstr>列表</vt:lpstr>
      <vt:lpstr>列表</vt:lpstr>
      <vt:lpstr>列表（续1）</vt:lpstr>
      <vt:lpstr>表格</vt:lpstr>
      <vt:lpstr>表格（续1）</vt:lpstr>
      <vt:lpstr>表格（续2）</vt:lpstr>
      <vt:lpstr>表格（续3）</vt:lpstr>
      <vt:lpstr>图层</vt:lpstr>
      <vt:lpstr>图层（续1）</vt:lpstr>
      <vt:lpstr>脚本</vt:lpstr>
      <vt:lpstr>HTML表单</vt:lpstr>
      <vt:lpstr>表单概述</vt:lpstr>
      <vt:lpstr>表单概述</vt:lpstr>
      <vt:lpstr>表单概述</vt:lpstr>
      <vt:lpstr>表单概述</vt:lpstr>
      <vt:lpstr>表单标记</vt:lpstr>
      <vt:lpstr>文本框</vt:lpstr>
      <vt:lpstr>文本框(续1)</vt:lpstr>
      <vt:lpstr>按钮</vt:lpstr>
      <vt:lpstr>按钮（续1）</vt:lpstr>
      <vt:lpstr>单选按钮</vt:lpstr>
      <vt:lpstr>单选按钮（续1）</vt:lpstr>
      <vt:lpstr>复选框</vt:lpstr>
      <vt:lpstr>复选框（续1）</vt:lpstr>
      <vt:lpstr>下拉列表</vt:lpstr>
      <vt:lpstr>下拉列表（续1）</vt:lpstr>
      <vt:lpstr>文本域</vt:lpstr>
      <vt:lpstr>文本域（续1）</vt:lpstr>
      <vt:lpstr>静态文本</vt:lpstr>
      <vt:lpstr>静态文本（续1）</vt:lpstr>
      <vt:lpstr>PowerPoint 演示文稿</vt:lpstr>
      <vt:lpstr>测试开发环境搭建</vt:lpstr>
      <vt:lpstr>测试开发环境搭建综述</vt:lpstr>
      <vt:lpstr>步骤1：安装Python</vt:lpstr>
      <vt:lpstr>步骤2：安装Selenium</vt:lpstr>
      <vt:lpstr>步骤2：安装Selenium（续1）</vt:lpstr>
      <vt:lpstr>步骤2：安装Selenium（续2）</vt:lpstr>
      <vt:lpstr>步骤2：安装Selenium（续3）</vt:lpstr>
      <vt:lpstr>步骤2：安装Selenium（续4）</vt:lpstr>
      <vt:lpstr>步骤3：安装Firefox浏览器</vt:lpstr>
      <vt:lpstr>步骤4：安装Firefox浏览器驱动</vt:lpstr>
      <vt:lpstr>步骤5：测试环境</vt:lpstr>
      <vt:lpstr>步骤5：测试环境（续1）</vt:lpstr>
      <vt:lpstr>步骤5：测试环境（续2）</vt:lpstr>
      <vt:lpstr>步骤5：测试环境（续3）</vt:lpstr>
      <vt:lpstr>步骤5：测试环境（续3）</vt:lpstr>
      <vt:lpstr>步骤5：测试环境（续4）</vt:lpstr>
      <vt:lpstr>安装Firebug</vt:lpstr>
      <vt:lpstr>Firebug概述</vt:lpstr>
      <vt:lpstr>下载Firebug</vt:lpstr>
      <vt:lpstr>下载Firebug（续1）</vt:lpstr>
      <vt:lpstr>安装Firebug</vt:lpstr>
      <vt:lpstr>安装Firebug（续1）</vt:lpstr>
      <vt:lpstr>安装Firebug（续2）</vt:lpstr>
      <vt:lpstr>安装Firebug（续3）</vt:lpstr>
      <vt:lpstr>安装Firebug（续4）</vt:lpstr>
      <vt:lpstr>安装Firebug（续5）</vt:lpstr>
      <vt:lpstr>安装Firebug（续6）</vt:lpstr>
      <vt:lpstr>安装FirePath</vt:lpstr>
      <vt:lpstr>FirePath概述</vt:lpstr>
      <vt:lpstr>下载FirePath</vt:lpstr>
      <vt:lpstr>安装FirePath</vt:lpstr>
      <vt:lpstr>安装FirePath（续1）</vt:lpstr>
      <vt:lpstr>安装FirePath（续2）</vt:lpstr>
      <vt:lpstr>安装FirePath（续3）</vt:lpstr>
      <vt:lpstr>安装FirePath（续4）</vt:lpstr>
      <vt:lpstr>安装FirePath（续5）</vt:lpstr>
      <vt:lpstr>总结和答疑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JAVA面向对象01</dc:title>
  <cp:lastModifiedBy>lenovo</cp:lastModifiedBy>
  <cp:revision>2868</cp:revision>
  <cp:lastPrinted>2014-02-25T07:33:26Z</cp:lastPrinted>
  <dcterms:modified xsi:type="dcterms:W3CDTF">2017-09-29T06:00:20Z</dcterms:modified>
</cp:coreProperties>
</file>